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4"/>
  </p:sldMasterIdLst>
  <p:notesMasterIdLst>
    <p:notesMasterId r:id="rId19"/>
  </p:notesMasterIdLst>
  <p:sldIdLst>
    <p:sldId id="282" r:id="rId5"/>
    <p:sldId id="256" r:id="rId6"/>
    <p:sldId id="269" r:id="rId7"/>
    <p:sldId id="268" r:id="rId8"/>
    <p:sldId id="270" r:id="rId9"/>
    <p:sldId id="271" r:id="rId10"/>
    <p:sldId id="272" r:id="rId11"/>
    <p:sldId id="273" r:id="rId12"/>
    <p:sldId id="258" r:id="rId13"/>
    <p:sldId id="259" r:id="rId14"/>
    <p:sldId id="260" r:id="rId15"/>
    <p:sldId id="283" r:id="rId16"/>
    <p:sldId id="275" r:id="rId17"/>
    <p:sldId id="274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Impact" panose="020B0806030902050204" pitchFamily="34" charset="0"/>
      <p:regular r:id="rId24"/>
    </p:embeddedFont>
    <p:embeddedFont>
      <p:font typeface="Merriweather Sans" panose="020B0604020202020204" charset="0"/>
      <p:regular r:id="rId25"/>
      <p:bold r:id="rId26"/>
      <p:italic r:id="rId27"/>
      <p:boldItalic r:id="rId28"/>
    </p:embeddedFont>
    <p:embeddedFont>
      <p:font typeface="Syncopate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B90E6E-62B5-B3C5-A5C8-9A760B3ADB7A}" v="185" dt="2020-12-15T16:47:08.969"/>
    <p1510:client id="{A3CBE400-D179-AB0B-D188-00B5E1EBB5AE}" v="6" dt="2020-11-30T18:48:29.425"/>
    <p1510:client id="{C32598D0-FD81-C1F3-A53A-D6049893DD66}" v="68" dt="2020-12-04T14:02:45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/>
                <a:cs typeface="Calibri"/>
              </a:rPr>
              <a:t>Participated in a Virtual Marathon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Triva</a:t>
            </a:r>
          </a:p>
          <a:p>
            <a:pPr>
              <a:buNone/>
            </a:pPr>
            <a:r>
              <a:rPr lang="en-US">
                <a:latin typeface="Calibri"/>
                <a:cs typeface="Calibri"/>
              </a:rPr>
              <a:t>Scavenger Hunt</a:t>
            </a: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Financial Literacy Bootcamp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Digital Talent Show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Halloween Contest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Guest Speakers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Personality Assessment Event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Weekly Virtual Hang Outs</a:t>
            </a:r>
          </a:p>
        </p:txBody>
      </p:sp>
    </p:spTree>
    <p:extLst>
      <p:ext uri="{BB962C8B-B14F-4D97-AF65-F5344CB8AC3E}">
        <p14:creationId xmlns:p14="http://schemas.microsoft.com/office/powerpoint/2010/main" val="2077783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/>
                <a:cs typeface="Calibri"/>
              </a:rPr>
              <a:t>Club Fair Day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Stress Management for Club Leaders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Finding Your Why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Virtual Yoga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Club Officer Training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Clubs Ran Virtually via Google Hangouts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6197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/>
                <a:cs typeface="Calibri"/>
              </a:rPr>
              <a:t>In Fall – Weekly Trainer Led Workouts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In Fall – Weekly Golf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Virtual Bracket Contests (Athletes and Movies)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Trick Shot Challenge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Athlete Hangouts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Virtual Speakers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A Coach and UM Development Professional Discussed Negotiations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The Director of Education at the Detroit Lions talks about purpose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TODAY – Assistant Coach of the Philadelphia Eagles discusses leadership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r>
              <a:rPr lang="en-US" dirty="0" err="1">
                <a:latin typeface="Calibri"/>
                <a:cs typeface="Calibri"/>
              </a:rPr>
              <a:t>ESports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Smash Brothers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Rocket League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Call of Duty</a:t>
            </a:r>
          </a:p>
        </p:txBody>
      </p:sp>
    </p:spTree>
    <p:extLst>
      <p:ext uri="{BB962C8B-B14F-4D97-AF65-F5344CB8AC3E}">
        <p14:creationId xmlns:p14="http://schemas.microsoft.com/office/powerpoint/2010/main" val="680444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/>
                <a:cs typeface="Calibri"/>
              </a:rPr>
              <a:t>Website, social media, video weekly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Journalist Training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Attended Virtual Conference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Guest Speaker – Detroit </a:t>
            </a:r>
            <a:r>
              <a:rPr lang="en-US" dirty="0" err="1">
                <a:latin typeface="Calibri"/>
                <a:cs typeface="Calibri"/>
              </a:rPr>
              <a:t>FreePress</a:t>
            </a:r>
            <a:r>
              <a:rPr lang="en-US" dirty="0">
                <a:latin typeface="Calibri"/>
                <a:cs typeface="Calibri"/>
              </a:rPr>
              <a:t> to talk about how to cover Covid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Two awards:</a:t>
            </a:r>
          </a:p>
          <a:p>
            <a:pPr>
              <a:buNone/>
            </a:pPr>
            <a:r>
              <a:rPr lang="en-US" dirty="0"/>
              <a:t>Honorable Mention for Reporter of the Year</a:t>
            </a:r>
          </a:p>
          <a:p>
            <a:pPr>
              <a:buNone/>
            </a:pPr>
            <a:r>
              <a:rPr lang="en-US" dirty="0"/>
              <a:t>Awarded by the Associated Collegiate Press</a:t>
            </a:r>
          </a:p>
          <a:p>
            <a:pPr>
              <a:buNone/>
            </a:pPr>
            <a:r>
              <a:rPr lang="en-US" dirty="0"/>
              <a:t>Fall 2020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Second Place for Best Written Special Section of More Than Four Pages</a:t>
            </a:r>
          </a:p>
          <a:p>
            <a:pPr>
              <a:buNone/>
            </a:pPr>
            <a:r>
              <a:rPr lang="en-US" dirty="0"/>
              <a:t>Awarded by the College Media Association</a:t>
            </a:r>
          </a:p>
          <a:p>
            <a:pPr>
              <a:buNone/>
            </a:pPr>
            <a:r>
              <a:rPr lang="en-US" dirty="0"/>
              <a:t>Fall 2020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1545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/>
                <a:cs typeface="Calibri"/>
              </a:rPr>
              <a:t>Virtual Meetings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Pen Pal Program with a local long-term senior care home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Human Book Diversity Event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Commit to Complete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Virtual Induction Ceremony</a:t>
            </a:r>
          </a:p>
        </p:txBody>
      </p:sp>
    </p:spTree>
    <p:extLst>
      <p:ext uri="{BB962C8B-B14F-4D97-AF65-F5344CB8AC3E}">
        <p14:creationId xmlns:p14="http://schemas.microsoft.com/office/powerpoint/2010/main" val="2602563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867f796da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867f796da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Today, I’m excited to introduce...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WCC Wolfpack Experience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Pathways for students at WCC.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(NEXT)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867f796da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867f796da0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Pathways live within our Campus Connect system.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A pathway is a series of digital “Checklists” called “Domains” that guide students through experiences within a specific extra- or co-curricular program.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Pathways give students guidance, and allow program administrators to keep track of each student’s progress and communicate along the way.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Each checklist item without pathways can be completed online OR in-person.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(NEXT)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67f796da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67f796da0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The WCC Wolfpack Experience is a series of pathways that guide students </a:t>
            </a:r>
            <a:r>
              <a:rPr lang="en" sz="1200" u="sng"/>
              <a:t>from application to graduation.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Each Student Development and Activities office area (as well as New Student Orientation and Student Success Coaching) will have a pathway starting Fall 2020.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Students will be introduced to the pathway system during orientation.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We plan to open up the pathways system and allow other areas to build out their pathways throughout the Fall 2020 system.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(NEXT)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014030" y="1338884"/>
            <a:ext cx="70866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body" idx="1"/>
          </p:nvPr>
        </p:nvSpPr>
        <p:spPr>
          <a:xfrm>
            <a:off x="1014030" y="213744"/>
            <a:ext cx="70866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DAF8C"/>
              </a:buClr>
              <a:buSzPts val="1800"/>
              <a:buFont typeface="Calibri"/>
              <a:buNone/>
              <a:defRPr sz="2000">
                <a:solidFill>
                  <a:srgbClr val="BDAF8C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 sz="1800">
                <a:solidFill>
                  <a:srgbClr val="A2A2A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A2A2A2"/>
              </a:buClr>
              <a:buSzPts val="1440"/>
              <a:buFont typeface="Calibri"/>
              <a:buNone/>
              <a:defRPr sz="1600">
                <a:solidFill>
                  <a:srgbClr val="A2A2A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A2A2A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A2A2A2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2A2A2"/>
              </a:buClr>
              <a:buSzPts val="1400"/>
              <a:buNone/>
              <a:defRPr sz="1400">
                <a:solidFill>
                  <a:srgbClr val="A2A2A2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2A2A2"/>
              </a:buClr>
              <a:buSzPts val="1400"/>
              <a:buNone/>
              <a:defRPr sz="1400">
                <a:solidFill>
                  <a:srgbClr val="A2A2A2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2A2A2"/>
              </a:buClr>
              <a:buSzPts val="1400"/>
              <a:buNone/>
              <a:defRPr sz="1400">
                <a:solidFill>
                  <a:srgbClr val="A2A2A2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2A2A2"/>
              </a:buClr>
              <a:buSzPts val="1400"/>
              <a:buNone/>
              <a:defRPr sz="1400">
                <a:solidFill>
                  <a:srgbClr val="A2A2A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903663" y="991006"/>
            <a:ext cx="48018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Calibri"/>
              <a:buNone/>
              <a:defRPr sz="3900" b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898344" y="2000470"/>
            <a:ext cx="48069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Calibri"/>
              <a:buNone/>
              <a:defRPr sz="2300" b="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520"/>
              <a:buNone/>
              <a:defRPr>
                <a:solidFill>
                  <a:srgbClr val="A2A2A2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2A2A2"/>
              </a:buClr>
              <a:buSzPts val="2160"/>
              <a:buFont typeface="Calibri"/>
              <a:buNone/>
              <a:defRPr>
                <a:solidFill>
                  <a:srgbClr val="A2A2A2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A2A2A2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>
                <a:solidFill>
                  <a:srgbClr val="A2A2A2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2A2A2"/>
              </a:buClr>
              <a:buSzPts val="2000"/>
              <a:buNone/>
              <a:defRPr>
                <a:solidFill>
                  <a:srgbClr val="A2A2A2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2A2A2"/>
              </a:buClr>
              <a:buSzPts val="2000"/>
              <a:buNone/>
              <a:defRPr>
                <a:solidFill>
                  <a:srgbClr val="A2A2A2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2A2A2"/>
              </a:buClr>
              <a:buSzPts val="2000"/>
              <a:buNone/>
              <a:defRPr>
                <a:solidFill>
                  <a:srgbClr val="A2A2A2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2A2A2"/>
              </a:buClr>
              <a:buSzPts val="2000"/>
              <a:buNone/>
              <a:defRPr>
                <a:solidFill>
                  <a:srgbClr val="A2A2A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1600200" y="102870"/>
            <a:ext cx="7086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600200" y="1094540"/>
            <a:ext cx="34290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Calibri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alibri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2"/>
          </p:nvPr>
        </p:nvSpPr>
        <p:spPr>
          <a:xfrm>
            <a:off x="1600200" y="1638120"/>
            <a:ext cx="34290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36576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Calibri"/>
              <a:buChar char="•"/>
              <a:defRPr sz="2400"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2pPr>
            <a:lvl3pPr marL="1371600" lvl="2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alibri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200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Char char="-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3"/>
          </p:nvPr>
        </p:nvSpPr>
        <p:spPr>
          <a:xfrm>
            <a:off x="5257800" y="1094540"/>
            <a:ext cx="34290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Calibri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alibri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4"/>
          </p:nvPr>
        </p:nvSpPr>
        <p:spPr>
          <a:xfrm>
            <a:off x="5257800" y="1638120"/>
            <a:ext cx="34290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36576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Calibri"/>
              <a:buChar char="•"/>
              <a:defRPr sz="2400"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2pPr>
            <a:lvl3pPr marL="1371600" lvl="2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alibri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200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Char char="-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600200" y="102870"/>
            <a:ext cx="7086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600200" y="1094540"/>
            <a:ext cx="7086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2pPr>
            <a:lvl3pPr marL="1371600" lvl="2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-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600200" y="102870"/>
            <a:ext cx="7086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1600200" y="102870"/>
            <a:ext cx="7086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1600200" y="1094540"/>
            <a:ext cx="34290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38862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Char char="•"/>
              <a:defRPr sz="2800"/>
            </a:lvl1pPr>
            <a:lvl2pPr marL="914400" lvl="1" indent="-36576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-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5257800" y="1094540"/>
            <a:ext cx="34290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38862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Char char="•"/>
              <a:defRPr sz="2800"/>
            </a:lvl1pPr>
            <a:lvl2pPr marL="914400" lvl="1" indent="-36576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-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00200" y="102870"/>
            <a:ext cx="7087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Calibri"/>
              <a:buNone/>
              <a:defRPr sz="39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00200" y="1097651"/>
            <a:ext cx="70872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marR="0" lvl="0" indent="-41148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86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52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-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inyw.cc/sd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connect.wccnet.ed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vboissoneau@wccnet.edu" TargetMode="External"/><Relationship Id="rId2" Type="http://schemas.openxmlformats.org/officeDocument/2006/relationships/hyperlink" Target="mailto:rbarsch@wccnet.edu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mpusconnect.wccnet.edu/" TargetMode="External"/><Relationship Id="rId5" Type="http://schemas.openxmlformats.org/officeDocument/2006/relationships/hyperlink" Target="mailto:jumcgovern@wccnet.edu" TargetMode="External"/><Relationship Id="rId4" Type="http://schemas.openxmlformats.org/officeDocument/2006/relationships/hyperlink" Target="mailto:mflucas@wccnet.edu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barsch@wccnet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vboissoneau@wccnet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flucas@wccnet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umcgovern@wccnet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vboissoneau@wccnet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nyw.cc/sd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O:\data\StuActivities\Club Sports\2013-2014\Mascot\Alpha Illustration by Erik\Full Body 1\Alpha_FullBody1_C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400051"/>
            <a:ext cx="2171700" cy="452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leshkev\Desktop\wcc-logo-horiz-2-line-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428750"/>
            <a:ext cx="3700463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7463" y="2483703"/>
            <a:ext cx="3280065" cy="237757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495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Welcome to</a:t>
            </a:r>
          </a:p>
          <a:p>
            <a:r>
              <a:rPr lang="en-US" sz="495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/>
              </a:rPr>
              <a:t>The Virtual</a:t>
            </a:r>
            <a:endParaRPr lang="en-US" sz="495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  <a:p>
            <a:r>
              <a:rPr lang="en-US" sz="495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Wolfpack!</a:t>
            </a:r>
          </a:p>
        </p:txBody>
      </p:sp>
    </p:spTree>
    <p:extLst>
      <p:ext uri="{BB962C8B-B14F-4D97-AF65-F5344CB8AC3E}">
        <p14:creationId xmlns:p14="http://schemas.microsoft.com/office/powerpoint/2010/main" val="226636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1600200" y="102870"/>
            <a:ext cx="7086600" cy="8574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 of a Pathway:</a:t>
            </a:r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1"/>
          </p:nvPr>
        </p:nvSpPr>
        <p:spPr>
          <a:xfrm>
            <a:off x="1600200" y="1717640"/>
            <a:ext cx="7086600" cy="3394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/>
              <a:t>A pathway is a series of digital “Checklists” called “Domains” that guide students through experiences within extra- or co-curricular programs. </a:t>
            </a:r>
            <a:endParaRPr sz="1800"/>
          </a:p>
        </p:txBody>
      </p:sp>
      <p:sp>
        <p:nvSpPr>
          <p:cNvPr id="58" name="Google Shape;58;p12"/>
          <p:cNvSpPr/>
          <p:nvPr/>
        </p:nvSpPr>
        <p:spPr>
          <a:xfrm>
            <a:off x="1395875" y="2617950"/>
            <a:ext cx="7707900" cy="1213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1642850" y="4117365"/>
            <a:ext cx="7086600" cy="3394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/>
              <a:t>Pathways give students guidance, and allow the pathway administrator to keep track of each student’s progress and communicate along the way.</a:t>
            </a:r>
            <a:endParaRPr sz="1800"/>
          </a:p>
        </p:txBody>
      </p:sp>
      <p:sp>
        <p:nvSpPr>
          <p:cNvPr id="60" name="Google Shape;60;p12"/>
          <p:cNvSpPr/>
          <p:nvPr/>
        </p:nvSpPr>
        <p:spPr>
          <a:xfrm>
            <a:off x="1490450" y="2624350"/>
            <a:ext cx="1047600" cy="11313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DOMAIN 1:</a:t>
            </a:r>
            <a:endParaRPr sz="1000" b="1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❏"/>
            </a:pPr>
            <a:r>
              <a:rPr lang="en" sz="800" b="1"/>
              <a:t>Item 1</a:t>
            </a:r>
            <a:endParaRPr sz="800" b="1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❏"/>
            </a:pPr>
            <a:r>
              <a:rPr lang="en" sz="800" b="1"/>
              <a:t>Item 2</a:t>
            </a:r>
            <a:endParaRPr sz="800" b="1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❏"/>
            </a:pPr>
            <a:r>
              <a:rPr lang="en" sz="800" b="1"/>
              <a:t>Item 3</a:t>
            </a:r>
            <a:endParaRPr sz="800" b="1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❏"/>
            </a:pPr>
            <a:r>
              <a:rPr lang="en" sz="800" b="1"/>
              <a:t>Item 4</a:t>
            </a:r>
            <a:endParaRPr sz="800" b="1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❏"/>
            </a:pPr>
            <a:r>
              <a:rPr lang="en" sz="800" b="1"/>
              <a:t>Item 5</a:t>
            </a:r>
            <a:endParaRPr sz="800" b="1"/>
          </a:p>
        </p:txBody>
      </p:sp>
      <p:sp>
        <p:nvSpPr>
          <p:cNvPr id="61" name="Google Shape;61;p12"/>
          <p:cNvSpPr/>
          <p:nvPr/>
        </p:nvSpPr>
        <p:spPr>
          <a:xfrm>
            <a:off x="2652675" y="2624350"/>
            <a:ext cx="1047600" cy="11313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DOMAIN 2:</a:t>
            </a:r>
            <a:endParaRPr sz="1000" b="1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❏"/>
            </a:pPr>
            <a:r>
              <a:rPr lang="en" sz="800" b="1"/>
              <a:t>Item 1</a:t>
            </a:r>
            <a:endParaRPr sz="800" b="1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❏"/>
            </a:pPr>
            <a:r>
              <a:rPr lang="en" sz="800" b="1"/>
              <a:t>Item 2</a:t>
            </a:r>
            <a:endParaRPr sz="800" b="1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❏"/>
            </a:pPr>
            <a:r>
              <a:rPr lang="en" sz="800" b="1"/>
              <a:t>Item 3</a:t>
            </a:r>
            <a:endParaRPr sz="800" b="1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❏"/>
            </a:pPr>
            <a:r>
              <a:rPr lang="en" sz="800" b="1"/>
              <a:t>Item 4</a:t>
            </a:r>
            <a:endParaRPr sz="800" b="1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❏"/>
            </a:pPr>
            <a:r>
              <a:rPr lang="en" sz="800" b="1"/>
              <a:t>Item 5</a:t>
            </a:r>
            <a:endParaRPr sz="800" b="1"/>
          </a:p>
        </p:txBody>
      </p:sp>
      <p:sp>
        <p:nvSpPr>
          <p:cNvPr id="62" name="Google Shape;62;p12"/>
          <p:cNvSpPr/>
          <p:nvPr/>
        </p:nvSpPr>
        <p:spPr>
          <a:xfrm>
            <a:off x="3814900" y="2624350"/>
            <a:ext cx="1047600" cy="11313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DOMAIN 3:</a:t>
            </a:r>
            <a:endParaRPr sz="1000" b="1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❏"/>
            </a:pPr>
            <a:r>
              <a:rPr lang="en" sz="800" b="1"/>
              <a:t>Item 1</a:t>
            </a:r>
            <a:endParaRPr sz="800" b="1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❏"/>
            </a:pPr>
            <a:r>
              <a:rPr lang="en" sz="800" b="1"/>
              <a:t>Item 2</a:t>
            </a:r>
            <a:endParaRPr sz="800" b="1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❏"/>
            </a:pPr>
            <a:r>
              <a:rPr lang="en" sz="800" b="1"/>
              <a:t>Item 3</a:t>
            </a:r>
            <a:endParaRPr sz="800" b="1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❏"/>
            </a:pPr>
            <a:r>
              <a:rPr lang="en" sz="800" b="1"/>
              <a:t>Item 4</a:t>
            </a:r>
            <a:endParaRPr sz="800" b="1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❏"/>
            </a:pPr>
            <a:r>
              <a:rPr lang="en" sz="800" b="1"/>
              <a:t>Item 5</a:t>
            </a:r>
            <a:endParaRPr sz="800" b="1"/>
          </a:p>
        </p:txBody>
      </p:sp>
      <p:sp>
        <p:nvSpPr>
          <p:cNvPr id="63" name="Google Shape;63;p12"/>
          <p:cNvSpPr/>
          <p:nvPr/>
        </p:nvSpPr>
        <p:spPr>
          <a:xfrm>
            <a:off x="4977125" y="2624350"/>
            <a:ext cx="1047600" cy="11313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DOMAIN 4:</a:t>
            </a:r>
            <a:endParaRPr sz="1000" b="1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❏"/>
            </a:pPr>
            <a:r>
              <a:rPr lang="en" sz="800" b="1"/>
              <a:t>Item 1</a:t>
            </a:r>
            <a:endParaRPr sz="800" b="1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❏"/>
            </a:pPr>
            <a:r>
              <a:rPr lang="en" sz="800" b="1"/>
              <a:t>Item 2</a:t>
            </a:r>
            <a:endParaRPr sz="800" b="1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❏"/>
            </a:pPr>
            <a:r>
              <a:rPr lang="en" sz="800" b="1"/>
              <a:t>Item 3</a:t>
            </a:r>
            <a:endParaRPr sz="800" b="1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❏"/>
            </a:pPr>
            <a:r>
              <a:rPr lang="en" sz="800" b="1"/>
              <a:t>Item 4</a:t>
            </a:r>
            <a:endParaRPr sz="800" b="1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❏"/>
            </a:pPr>
            <a:r>
              <a:rPr lang="en" sz="800" b="1"/>
              <a:t>Item 5</a:t>
            </a:r>
            <a:endParaRPr sz="800" b="1"/>
          </a:p>
        </p:txBody>
      </p:sp>
      <p:sp>
        <p:nvSpPr>
          <p:cNvPr id="64" name="Google Shape;64;p12"/>
          <p:cNvSpPr/>
          <p:nvPr/>
        </p:nvSpPr>
        <p:spPr>
          <a:xfrm>
            <a:off x="6139350" y="2624350"/>
            <a:ext cx="1047600" cy="11313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DOMAIN 5:</a:t>
            </a:r>
            <a:endParaRPr sz="1000" b="1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❏"/>
            </a:pPr>
            <a:r>
              <a:rPr lang="en" sz="800" b="1"/>
              <a:t>Item 1</a:t>
            </a:r>
            <a:endParaRPr sz="800" b="1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❏"/>
            </a:pPr>
            <a:r>
              <a:rPr lang="en" sz="800" b="1"/>
              <a:t>Item 2</a:t>
            </a:r>
            <a:endParaRPr sz="800" b="1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❏"/>
            </a:pPr>
            <a:r>
              <a:rPr lang="en" sz="800" b="1"/>
              <a:t>Item 3</a:t>
            </a:r>
            <a:endParaRPr sz="800" b="1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❏"/>
            </a:pPr>
            <a:r>
              <a:rPr lang="en" sz="800" b="1"/>
              <a:t>Item 4</a:t>
            </a:r>
            <a:endParaRPr sz="800" b="1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❏"/>
            </a:pPr>
            <a:r>
              <a:rPr lang="en" sz="800" b="1"/>
              <a:t>Item 5</a:t>
            </a:r>
            <a:endParaRPr sz="800" b="1"/>
          </a:p>
        </p:txBody>
      </p:sp>
      <p:sp>
        <p:nvSpPr>
          <p:cNvPr id="65" name="Google Shape;65;p12"/>
          <p:cNvSpPr/>
          <p:nvPr/>
        </p:nvSpPr>
        <p:spPr>
          <a:xfrm>
            <a:off x="7301575" y="2624350"/>
            <a:ext cx="1047600" cy="11313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DOMAIN 6:</a:t>
            </a:r>
            <a:endParaRPr sz="1000" b="1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❏"/>
            </a:pPr>
            <a:r>
              <a:rPr lang="en" sz="800" b="1"/>
              <a:t>Item 1</a:t>
            </a:r>
            <a:endParaRPr sz="800" b="1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❏"/>
            </a:pPr>
            <a:r>
              <a:rPr lang="en" sz="800" b="1"/>
              <a:t>Item 2</a:t>
            </a:r>
            <a:endParaRPr sz="800" b="1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❏"/>
            </a:pPr>
            <a:r>
              <a:rPr lang="en" sz="800" b="1"/>
              <a:t>Item 3</a:t>
            </a:r>
            <a:endParaRPr sz="800" b="1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❏"/>
            </a:pPr>
            <a:r>
              <a:rPr lang="en" sz="800" b="1"/>
              <a:t>Item 4</a:t>
            </a:r>
            <a:endParaRPr sz="800" b="1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❏"/>
            </a:pPr>
            <a:r>
              <a:rPr lang="en" sz="800" b="1"/>
              <a:t>Item 5</a:t>
            </a:r>
            <a:endParaRPr sz="800" b="1"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>
            <a:off x="1600200" y="-1829260"/>
            <a:ext cx="7086600" cy="3394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Pathways live within our Campus Connect system:</a:t>
            </a:r>
            <a:r>
              <a:rPr lang="en" sz="1800"/>
              <a:t>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http://tinyw.cc/sda</a:t>
            </a:r>
            <a:r>
              <a:rPr lang="en" sz="1800"/>
              <a:t> </a:t>
            </a:r>
            <a:endParaRPr sz="1800"/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1"/>
          </p:nvPr>
        </p:nvSpPr>
        <p:spPr>
          <a:xfrm>
            <a:off x="1600200" y="1064350"/>
            <a:ext cx="7192800" cy="501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Pathways live within WCC’s Campus Connect system: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http://tinyw.cc/sda</a:t>
            </a:r>
            <a:r>
              <a:rPr lang="en" sz="1800"/>
              <a:t> 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1600200" y="407670"/>
            <a:ext cx="7086600" cy="8574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The WCC Wolfpack Experience </a:t>
            </a:r>
            <a:r>
              <a:rPr lang="en" sz="2400"/>
              <a:t>is a series of pathways that guide students </a:t>
            </a:r>
            <a:r>
              <a:rPr lang="en" sz="2400" u="sng">
                <a:solidFill>
                  <a:srgbClr val="000000"/>
                </a:solidFill>
              </a:rPr>
              <a:t>from application to graduation.</a:t>
            </a:r>
            <a:endParaRPr sz="2400" u="sng">
              <a:solidFill>
                <a:srgbClr val="000000"/>
              </a:solidFill>
            </a:endParaRPr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1"/>
          </p:nvPr>
        </p:nvSpPr>
        <p:spPr>
          <a:xfrm>
            <a:off x="1676400" y="1418625"/>
            <a:ext cx="7086600" cy="3299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 dirty="0"/>
              <a:t>Choose the Pathways that best fit your interests!</a:t>
            </a:r>
            <a:endParaRPr sz="2400" i="1" dirty="0"/>
          </a:p>
        </p:txBody>
      </p:sp>
      <p:sp>
        <p:nvSpPr>
          <p:cNvPr id="74" name="Google Shape;74;p13"/>
          <p:cNvSpPr/>
          <p:nvPr/>
        </p:nvSpPr>
        <p:spPr>
          <a:xfrm>
            <a:off x="1395875" y="2313150"/>
            <a:ext cx="7707900" cy="1213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3"/>
          <p:cNvSpPr/>
          <p:nvPr/>
        </p:nvSpPr>
        <p:spPr>
          <a:xfrm>
            <a:off x="1905575" y="2040025"/>
            <a:ext cx="6121299" cy="29511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The Student Life Experience (Multiple Paths)</a:t>
            </a:r>
            <a:br>
              <a:rPr lang="en" sz="1600" b="1" dirty="0"/>
            </a:b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 dirty="0"/>
              <a:t>Students Opt-In to Student Life Pathways:</a:t>
            </a:r>
            <a:endParaRPr sz="1600" i="1" dirty="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600" dirty="0"/>
              <a:t>Student Activities</a:t>
            </a:r>
            <a:endParaRPr sz="1600" dirty="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600" dirty="0"/>
              <a:t>Student Clubs</a:t>
            </a:r>
            <a:endParaRPr sz="1600" dirty="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600" dirty="0"/>
              <a:t>WCC Sports</a:t>
            </a:r>
            <a:endParaRPr sz="1600" dirty="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600" dirty="0"/>
              <a:t>WCC Newspaper</a:t>
            </a:r>
            <a:endParaRPr sz="1600" dirty="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600" dirty="0"/>
              <a:t>PTK</a:t>
            </a:r>
            <a:endParaRPr lang="en-US" sz="1600" dirty="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1600" b="1" dirty="0">
                <a:solidFill>
                  <a:srgbClr val="FF0000"/>
                </a:solidFill>
              </a:rPr>
              <a:t>MORE PATHWAYS WILL BECOME AVAILABLE IN WINTER 2021.</a:t>
            </a:r>
            <a:endParaRPr sz="1600" b="1" dirty="0">
              <a:solidFill>
                <a:srgbClr val="FF0000"/>
              </a:solidFill>
            </a:endParaRPr>
          </a:p>
        </p:txBody>
      </p:sp>
      <p:sp>
        <p:nvSpPr>
          <p:cNvPr id="78" name="Google Shape;78;p13"/>
          <p:cNvSpPr txBox="1"/>
          <p:nvPr/>
        </p:nvSpPr>
        <p:spPr>
          <a:xfrm rot="-5400000">
            <a:off x="452075" y="2665200"/>
            <a:ext cx="22911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APPLICATION</a:t>
            </a:r>
            <a:endParaRPr sz="2500" b="1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3"/>
          <p:cNvSpPr txBox="1"/>
          <p:nvPr/>
        </p:nvSpPr>
        <p:spPr>
          <a:xfrm rot="-5400000">
            <a:off x="7136175" y="2660925"/>
            <a:ext cx="22911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GRADUATION</a:t>
            </a:r>
            <a:endParaRPr sz="2500" b="1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48A58-9C44-4131-A163-7C2EA3197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Your Involvement!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712178-1A0D-4E77-AAF7-CCB3F9DA478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As you progress through your pathway and get involved in student life, our Campus Connect system will record your participation!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45232AB-F14C-4975-ACB0-6B7E5BBED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373" y="1094540"/>
            <a:ext cx="2744653" cy="33945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AD4E7E-C56B-4CB4-9931-D4428D146069}"/>
              </a:ext>
            </a:extLst>
          </p:cNvPr>
          <p:cNvSpPr txBox="1"/>
          <p:nvPr/>
        </p:nvSpPr>
        <p:spPr>
          <a:xfrm>
            <a:off x="1600200" y="4586068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Login to Campus Connect:</a:t>
            </a:r>
          </a:p>
          <a:p>
            <a:pPr algn="ctr"/>
            <a:r>
              <a:rPr lang="en-US" b="1" dirty="0"/>
              <a:t>Visit: </a:t>
            </a:r>
            <a:r>
              <a:rPr lang="en-US" b="1" dirty="0">
                <a:hlinkClick r:id="rId3"/>
              </a:rPr>
              <a:t>https://campusconnect.wccnet.edu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5486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7D2F8-0E6C-4095-8359-1B62F2BF9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Student Activities – </a:t>
            </a:r>
            <a:r>
              <a:rPr lang="en-US" sz="24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rbarsch@wccnet.edu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br>
              <a:rPr lang="en-US" sz="2400" dirty="0">
                <a:solidFill>
                  <a:srgbClr val="FFFF00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Student Organizations – </a:t>
            </a:r>
            <a:r>
              <a:rPr lang="en-US" sz="24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vboissoneau@wccnet.edu</a:t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WCC Sports – </a:t>
            </a:r>
            <a:r>
              <a:rPr lang="en-US" sz="24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mflucas@wccnet.edu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Washtenaw Voice – </a:t>
            </a:r>
            <a:r>
              <a:rPr lang="en-US" sz="2400" dirty="0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jumcgovern@wccnet.edu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Phi Theta Kappa – </a:t>
            </a:r>
            <a:r>
              <a:rPr lang="en-US" sz="24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vboissoneau@wccnet.edu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FCF3C-1624-439E-92C2-B36B2EA214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TO GET INVOLVED IN STUDENT LIFE – EMAIL: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996337-407F-435C-958D-5F584E1FCAC1}"/>
              </a:ext>
            </a:extLst>
          </p:cNvPr>
          <p:cNvSpPr txBox="1"/>
          <p:nvPr/>
        </p:nvSpPr>
        <p:spPr>
          <a:xfrm>
            <a:off x="511728" y="92319"/>
            <a:ext cx="8120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highlight>
                  <a:srgbClr val="FFFF00"/>
                </a:highlight>
                <a:hlinkClick r:id="rId6"/>
              </a:rPr>
              <a:t>VISIT US ONLINE AT: </a:t>
            </a:r>
          </a:p>
          <a:p>
            <a:pPr algn="ctr"/>
            <a:r>
              <a:rPr lang="en-US" sz="2400" b="1" dirty="0">
                <a:highlight>
                  <a:srgbClr val="FFFF00"/>
                </a:highlight>
                <a:hlinkClick r:id="rId6"/>
              </a:rPr>
              <a:t>https://campusconnect.wccnet.edu</a:t>
            </a:r>
            <a:endParaRPr lang="en-US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54184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54CB50-1E2C-7443-AA70-77571702C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" y="0"/>
            <a:ext cx="91344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44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ctrTitle"/>
          </p:nvPr>
        </p:nvSpPr>
        <p:spPr>
          <a:xfrm>
            <a:off x="3903663" y="991006"/>
            <a:ext cx="4801800" cy="9696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Student Development and Activities Updates</a:t>
            </a:r>
            <a:endParaRPr dirty="0"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3898344" y="2000470"/>
            <a:ext cx="4806900" cy="334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460"/>
              </a:spcBef>
              <a:spcAft>
                <a:spcPts val="0"/>
              </a:spcAft>
              <a:buNone/>
            </a:pPr>
            <a:r>
              <a:rPr lang="en-US" dirty="0"/>
              <a:t>Get involved in Student Life at WCC!</a:t>
            </a:r>
            <a:endParaRPr dirty="0"/>
          </a:p>
          <a:p>
            <a:pPr marL="0" indent="0">
              <a:spcBef>
                <a:spcPts val="459"/>
              </a:spcBef>
            </a:pPr>
            <a:r>
              <a:rPr lang="en-US" sz="1800" b="1" i="1" dirty="0"/>
              <a:t>WINTER 2021 VIRTUAL PROGRAMMING</a:t>
            </a:r>
          </a:p>
          <a:p>
            <a:pPr marL="0" indent="0">
              <a:buClr>
                <a:srgbClr val="86754D"/>
              </a:buClr>
            </a:pPr>
            <a:endParaRPr lang="en" dirty="0">
              <a:solidFill>
                <a:srgbClr val="86754D"/>
              </a:solidFill>
            </a:endParaRPr>
          </a:p>
          <a:p>
            <a:pPr marL="457200" lvl="0" indent="-360045" algn="l" rtl="0">
              <a:spcBef>
                <a:spcPts val="460"/>
              </a:spcBef>
              <a:spcAft>
                <a:spcPts val="0"/>
              </a:spcAft>
              <a:buClr>
                <a:srgbClr val="000000"/>
              </a:buClr>
              <a:buSzPts val="2070"/>
              <a:buChar char="●"/>
            </a:pPr>
            <a:r>
              <a:rPr lang="en" dirty="0">
                <a:solidFill>
                  <a:srgbClr val="000000"/>
                </a:solidFill>
              </a:rPr>
              <a:t>Student Activities</a:t>
            </a:r>
            <a:endParaRPr dirty="0">
              <a:solidFill>
                <a:srgbClr val="000000"/>
              </a:solidFill>
            </a:endParaRPr>
          </a:p>
          <a:p>
            <a:pPr marL="457200" lvl="0" indent="-36004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70"/>
              <a:buChar char="●"/>
            </a:pPr>
            <a:r>
              <a:rPr lang="en" dirty="0">
                <a:solidFill>
                  <a:srgbClr val="000000"/>
                </a:solidFill>
              </a:rPr>
              <a:t>Student Organizations</a:t>
            </a:r>
            <a:endParaRPr dirty="0">
              <a:solidFill>
                <a:srgbClr val="000000"/>
              </a:solidFill>
            </a:endParaRPr>
          </a:p>
          <a:p>
            <a:pPr marL="457200" lvl="0" indent="-36004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70"/>
              <a:buChar char="●"/>
            </a:pPr>
            <a:r>
              <a:rPr lang="en" dirty="0">
                <a:solidFill>
                  <a:srgbClr val="000000"/>
                </a:solidFill>
              </a:rPr>
              <a:t>WCC Sports</a:t>
            </a:r>
            <a:endParaRPr dirty="0">
              <a:solidFill>
                <a:srgbClr val="000000"/>
              </a:solidFill>
            </a:endParaRPr>
          </a:p>
          <a:p>
            <a:pPr marL="457200" lvl="0" indent="-36004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70"/>
              <a:buChar char="●"/>
            </a:pPr>
            <a:r>
              <a:rPr lang="en" dirty="0">
                <a:solidFill>
                  <a:srgbClr val="000000"/>
                </a:solidFill>
              </a:rPr>
              <a:t>Washtenaw Voice</a:t>
            </a:r>
          </a:p>
          <a:p>
            <a:pPr marL="457200" lvl="0" indent="-36004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70"/>
              <a:buChar char="●"/>
            </a:pPr>
            <a:r>
              <a:rPr lang="en" dirty="0">
                <a:solidFill>
                  <a:srgbClr val="000000"/>
                </a:solidFill>
              </a:rPr>
              <a:t>Phi Theta Kappa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D75FD-D5EC-4BFC-94AC-DE6A6BE4C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Activities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47E37-B6E6-493A-A973-C5CF7F5DD04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04815" y="1094540"/>
            <a:ext cx="3790389" cy="3411308"/>
          </a:xfrm>
        </p:spPr>
        <p:txBody>
          <a:bodyPr/>
          <a:lstStyle/>
          <a:p>
            <a:r>
              <a:rPr lang="en-US" dirty="0"/>
              <a:t>Winter 2021 Events:</a:t>
            </a:r>
          </a:p>
          <a:p>
            <a:pPr lvl="1"/>
            <a:r>
              <a:rPr lang="en-US" sz="2000"/>
              <a:t>MLK Celebration</a:t>
            </a:r>
          </a:p>
          <a:p>
            <a:pPr lvl="1"/>
            <a:r>
              <a:rPr lang="en-US" sz="2000"/>
              <a:t>Virtual Welcome Week</a:t>
            </a:r>
          </a:p>
          <a:p>
            <a:pPr lvl="1"/>
            <a:r>
              <a:rPr lang="en-US" sz="2000"/>
              <a:t>Virtual Escape Room</a:t>
            </a:r>
            <a:endParaRPr lang="en-US" sz="2000" dirty="0"/>
          </a:p>
          <a:p>
            <a:pPr lvl="1"/>
            <a:r>
              <a:rPr lang="en-US" sz="2000"/>
              <a:t>Bingo</a:t>
            </a:r>
            <a:endParaRPr lang="en-US" sz="2000" dirty="0"/>
          </a:p>
          <a:p>
            <a:pPr lvl="1"/>
            <a:r>
              <a:rPr lang="en-US" sz="2000"/>
              <a:t>Global Discussion Series</a:t>
            </a:r>
          </a:p>
          <a:p>
            <a:pPr lvl="1"/>
            <a:r>
              <a:rPr lang="en-US" sz="2000"/>
              <a:t>Murder Mystery</a:t>
            </a:r>
          </a:p>
          <a:p>
            <a:pPr lvl="1"/>
            <a:r>
              <a:rPr lang="en-US" sz="2000"/>
              <a:t>Virtual Painting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B09F4-BDDA-4FB8-A5C3-08C0EF00138E}"/>
              </a:ext>
            </a:extLst>
          </p:cNvPr>
          <p:cNvSpPr txBox="1"/>
          <p:nvPr/>
        </p:nvSpPr>
        <p:spPr>
          <a:xfrm>
            <a:off x="1600200" y="4586068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Learn More About Student Activities: </a:t>
            </a:r>
          </a:p>
          <a:p>
            <a:pPr algn="ctr"/>
            <a:r>
              <a:rPr lang="en-US" b="1" dirty="0"/>
              <a:t>Email Rachel </a:t>
            </a:r>
            <a:r>
              <a:rPr lang="en-US" b="1" dirty="0" err="1"/>
              <a:t>Barsch</a:t>
            </a:r>
            <a:r>
              <a:rPr lang="en-US" b="1" dirty="0"/>
              <a:t> </a:t>
            </a:r>
            <a:r>
              <a:rPr lang="en-US" b="1" dirty="0">
                <a:hlinkClick r:id="rId3"/>
              </a:rPr>
              <a:t>rbarsch@wccnet.edu</a:t>
            </a:r>
            <a:r>
              <a:rPr lang="en-US" b="1" dirty="0"/>
              <a:t> </a:t>
            </a:r>
          </a:p>
        </p:txBody>
      </p:sp>
      <p:pic>
        <p:nvPicPr>
          <p:cNvPr id="8" name="Picture 7" descr="A person riding a horse in a field&#10;&#10;Description automatically generated">
            <a:extLst>
              <a:ext uri="{FF2B5EF4-FFF2-40B4-BE49-F238E27FC236}">
                <a16:creationId xmlns:a16="http://schemas.microsoft.com/office/drawing/2014/main" id="{5C490AAE-E9A1-4C16-9F1C-186B1E1DD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503" y="1094540"/>
            <a:ext cx="2565721" cy="342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42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D75FD-D5EC-4BFC-94AC-DE6A6BE4C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Organizations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47E37-B6E6-493A-A973-C5CF7F5DD04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30882" y="1094540"/>
            <a:ext cx="3941667" cy="3394500"/>
          </a:xfrm>
        </p:spPr>
        <p:txBody>
          <a:bodyPr/>
          <a:lstStyle/>
          <a:p>
            <a:r>
              <a:rPr lang="en-US"/>
              <a:t>Winter 2021 Events:</a:t>
            </a:r>
          </a:p>
          <a:p>
            <a:pPr lvl="1"/>
            <a:r>
              <a:rPr lang="en-US" sz="2000" dirty="0"/>
              <a:t>Join or start a student club.</a:t>
            </a:r>
            <a:endParaRPr lang="en-US" sz="2000"/>
          </a:p>
          <a:p>
            <a:pPr lvl="1"/>
            <a:r>
              <a:rPr lang="en-US" sz="2000"/>
              <a:t>Virtual Leadership Summit</a:t>
            </a:r>
            <a:endParaRPr lang="en-US" sz="2000" dirty="0"/>
          </a:p>
          <a:p>
            <a:pPr lvl="1">
              <a:buClr>
                <a:srgbClr val="338546"/>
              </a:buClr>
            </a:pPr>
            <a:r>
              <a:rPr lang="en-US" sz="2000"/>
              <a:t>Club Socials (Trivia, Sketching, Fitness, etc...)</a:t>
            </a:r>
            <a:endParaRPr lang="en-US" sz="2000" dirty="0"/>
          </a:p>
          <a:p>
            <a:pPr lvl="1">
              <a:buClr>
                <a:srgbClr val="338546"/>
              </a:buClr>
            </a:pPr>
            <a:r>
              <a:rPr lang="en-US" sz="2000"/>
              <a:t>Join Phi Theta Kappa</a:t>
            </a:r>
            <a:endParaRPr lang="en-US" sz="2000" dirty="0"/>
          </a:p>
          <a:p>
            <a:pPr lvl="1">
              <a:buClr>
                <a:srgbClr val="338546"/>
              </a:buClr>
            </a:pPr>
            <a:r>
              <a:rPr lang="en-US" sz="2000"/>
              <a:t>Honors in Action Project</a:t>
            </a:r>
            <a:endParaRPr lang="en-US" sz="2000" dirty="0"/>
          </a:p>
          <a:p>
            <a:pPr lvl="1">
              <a:buClr>
                <a:srgbClr val="338546"/>
              </a:buClr>
            </a:pPr>
            <a:r>
              <a:rPr lang="en-US" sz="2000"/>
              <a:t>Club Leader Awards</a:t>
            </a:r>
            <a:endParaRPr lang="en-US" sz="2000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6B9B4B-8AD2-4DCD-A7FA-CC460EEF9DE5}"/>
              </a:ext>
            </a:extLst>
          </p:cNvPr>
          <p:cNvSpPr txBox="1"/>
          <p:nvPr/>
        </p:nvSpPr>
        <p:spPr>
          <a:xfrm>
            <a:off x="1600200" y="4586068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Learn More About Student Activities: </a:t>
            </a:r>
          </a:p>
          <a:p>
            <a:pPr algn="ctr"/>
            <a:r>
              <a:rPr lang="en-US" b="1" dirty="0"/>
              <a:t>Email Veronica </a:t>
            </a:r>
            <a:r>
              <a:rPr lang="en-US" b="1" dirty="0" err="1"/>
              <a:t>Boissoneau</a:t>
            </a:r>
            <a:r>
              <a:rPr lang="en-US" b="1" dirty="0"/>
              <a:t> </a:t>
            </a:r>
            <a:r>
              <a:rPr lang="en-US" b="1" dirty="0">
                <a:hlinkClick r:id="rId3"/>
              </a:rPr>
              <a:t>vboissoneau@wccnet.edu</a:t>
            </a:r>
            <a:r>
              <a:rPr lang="en-US" b="1" dirty="0"/>
              <a:t> </a:t>
            </a:r>
          </a:p>
        </p:txBody>
      </p:sp>
      <p:pic>
        <p:nvPicPr>
          <p:cNvPr id="8" name="Picture 7" descr="A group of people holding a sign posing for the camera&#10;&#10;Description automatically generated">
            <a:extLst>
              <a:ext uri="{FF2B5EF4-FFF2-40B4-BE49-F238E27FC236}">
                <a16:creationId xmlns:a16="http://schemas.microsoft.com/office/drawing/2014/main" id="{DB09D394-2C75-4D28-BACE-A9F4E79B8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602113"/>
            <a:ext cx="3429000" cy="192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56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D75FD-D5EC-4BFC-94AC-DE6A6BE4C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WCC Sports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47E37-B6E6-493A-A973-C5CF7F5DD04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57800" y="1094540"/>
            <a:ext cx="3773580" cy="3394500"/>
          </a:xfrm>
        </p:spPr>
        <p:txBody>
          <a:bodyPr/>
          <a:lstStyle/>
          <a:p>
            <a:r>
              <a:rPr lang="en-US"/>
              <a:t>Winter 2021 Events:</a:t>
            </a:r>
          </a:p>
          <a:p>
            <a:pPr lvl="1"/>
            <a:r>
              <a:rPr lang="en-US" sz="2000" dirty="0"/>
              <a:t>Monthly eSports tournaments</a:t>
            </a:r>
          </a:p>
          <a:p>
            <a:pPr lvl="1"/>
            <a:r>
              <a:rPr lang="en-US" sz="2000" dirty="0"/>
              <a:t>Virtual Cross Country </a:t>
            </a:r>
            <a:r>
              <a:rPr lang="en-US" sz="2000"/>
              <a:t>and Competitive Dance</a:t>
            </a:r>
          </a:p>
          <a:p>
            <a:pPr lvl="1"/>
            <a:r>
              <a:rPr lang="en-US" sz="2000" dirty="0"/>
              <a:t>Virtual brackets, fitness competitions, and more…</a:t>
            </a:r>
          </a:p>
          <a:p>
            <a:pPr lvl="1">
              <a:buClr>
                <a:srgbClr val="338546"/>
              </a:buClr>
            </a:pPr>
            <a:r>
              <a:rPr lang="en-US" sz="2000"/>
              <a:t>Limited In-Person Club Sports </a:t>
            </a:r>
            <a:endParaRPr lang="en-US" sz="2000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181306-2693-4312-84A3-864D09F5DCED}"/>
              </a:ext>
            </a:extLst>
          </p:cNvPr>
          <p:cNvSpPr txBox="1"/>
          <p:nvPr/>
        </p:nvSpPr>
        <p:spPr>
          <a:xfrm>
            <a:off x="1600200" y="4586068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Learn More About Student Activities: </a:t>
            </a:r>
          </a:p>
          <a:p>
            <a:pPr algn="ctr"/>
            <a:r>
              <a:rPr lang="en-US" b="1" dirty="0"/>
              <a:t>Matt Lucas </a:t>
            </a:r>
            <a:r>
              <a:rPr lang="en-US" b="1" dirty="0">
                <a:hlinkClick r:id="rId3"/>
              </a:rPr>
              <a:t>mflucas@wccnet.edu</a:t>
            </a:r>
            <a:r>
              <a:rPr lang="en-US" b="1" dirty="0"/>
              <a:t> </a:t>
            </a:r>
          </a:p>
        </p:txBody>
      </p:sp>
      <p:pic>
        <p:nvPicPr>
          <p:cNvPr id="8" name="Picture 7" descr="A group of baseball players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A99F3153-8B83-4110-BFE6-E436F1557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175" y="1505915"/>
            <a:ext cx="38576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1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D75FD-D5EC-4BFC-94AC-DE6A6BE4C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Washtenaw Voice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47E37-B6E6-493A-A973-C5CF7F5DD04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57800" y="1094540"/>
            <a:ext cx="3756772" cy="3394500"/>
          </a:xfrm>
        </p:spPr>
        <p:txBody>
          <a:bodyPr/>
          <a:lstStyle/>
          <a:p>
            <a:r>
              <a:rPr lang="en-US"/>
              <a:t>Winter 2021 Events:</a:t>
            </a:r>
          </a:p>
          <a:p>
            <a:pPr lvl="1"/>
            <a:r>
              <a:rPr lang="en-US" sz="2000" dirty="0"/>
              <a:t>Web publication on washtenawvoice.com </a:t>
            </a:r>
          </a:p>
          <a:p>
            <a:pPr lvl="1"/>
            <a:r>
              <a:rPr lang="en-US" sz="2000" dirty="0"/>
              <a:t>Social media promotion.</a:t>
            </a:r>
          </a:p>
          <a:p>
            <a:pPr lvl="1"/>
            <a:r>
              <a:rPr lang="en-US" sz="2000" dirty="0"/>
              <a:t>Virtual Journalist Education Summit</a:t>
            </a:r>
          </a:p>
          <a:p>
            <a:pPr lvl="1"/>
            <a:r>
              <a:rPr lang="en-US" sz="2000" b="1" dirty="0">
                <a:solidFill>
                  <a:schemeClr val="bg2"/>
                </a:solidFill>
              </a:rPr>
              <a:t>LOOKING FOR PAID CONTRIBUTORS!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F5BB4B-B0E1-4544-B486-21D09329007E}"/>
              </a:ext>
            </a:extLst>
          </p:cNvPr>
          <p:cNvSpPr txBox="1"/>
          <p:nvPr/>
        </p:nvSpPr>
        <p:spPr>
          <a:xfrm>
            <a:off x="1600200" y="4586068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Learn More About Student Activities: </a:t>
            </a:r>
          </a:p>
          <a:p>
            <a:pPr algn="ctr"/>
            <a:r>
              <a:rPr lang="en-US" b="1" dirty="0"/>
              <a:t>Email Judy McGovern </a:t>
            </a:r>
            <a:r>
              <a:rPr lang="en-US" b="1" dirty="0">
                <a:hlinkClick r:id="rId3"/>
              </a:rPr>
              <a:t>jumcgovern@wccnet.edu</a:t>
            </a:r>
            <a:r>
              <a:rPr lang="en-US" b="1" dirty="0"/>
              <a:t> </a:t>
            </a:r>
          </a:p>
        </p:txBody>
      </p:sp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845F382-E571-460C-A19D-F86B3E921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481803"/>
            <a:ext cx="3429000" cy="257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48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D75FD-D5EC-4BFC-94AC-DE6A6BE4C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 Theta Kappa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47E37-B6E6-493A-A973-C5CF7F5DD04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57800" y="1094540"/>
            <a:ext cx="3731558" cy="3394500"/>
          </a:xfrm>
        </p:spPr>
        <p:txBody>
          <a:bodyPr/>
          <a:lstStyle/>
          <a:p>
            <a:r>
              <a:rPr lang="en-US"/>
              <a:t>Winter 2021 Events:</a:t>
            </a:r>
          </a:p>
          <a:p>
            <a:pPr lvl="1"/>
            <a:r>
              <a:rPr lang="en-US" sz="2000" dirty="0"/>
              <a:t>Weekly Meetings</a:t>
            </a:r>
          </a:p>
          <a:p>
            <a:pPr lvl="1"/>
            <a:r>
              <a:rPr lang="en-US" sz="2000" dirty="0"/>
              <a:t>Virtual Leadership Conference</a:t>
            </a:r>
          </a:p>
          <a:p>
            <a:pPr lvl="1"/>
            <a:r>
              <a:rPr lang="en-US" sz="2000" dirty="0"/>
              <a:t>Honors in Action Research Project</a:t>
            </a:r>
          </a:p>
          <a:p>
            <a:pPr lvl="1"/>
            <a:r>
              <a:rPr lang="en-US" sz="2000" dirty="0"/>
              <a:t>Commit to Complete Event</a:t>
            </a:r>
          </a:p>
          <a:p>
            <a:pPr lvl="1"/>
            <a:r>
              <a:rPr lang="en-US" sz="2000"/>
              <a:t>Virtual Social Events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C80B37-15CA-4D44-9D8B-31E5C0CF88E2}"/>
              </a:ext>
            </a:extLst>
          </p:cNvPr>
          <p:cNvSpPr txBox="1"/>
          <p:nvPr/>
        </p:nvSpPr>
        <p:spPr>
          <a:xfrm>
            <a:off x="1600200" y="4586068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Learn More About Phi Theta Kappa: </a:t>
            </a:r>
          </a:p>
          <a:p>
            <a:pPr algn="ctr"/>
            <a:r>
              <a:rPr lang="en-US" b="1" dirty="0"/>
              <a:t>Email Veronica </a:t>
            </a:r>
            <a:r>
              <a:rPr lang="en-US" b="1" dirty="0" err="1"/>
              <a:t>Boissoneau</a:t>
            </a:r>
            <a:r>
              <a:rPr lang="en-US" b="1" dirty="0"/>
              <a:t> </a:t>
            </a:r>
            <a:r>
              <a:rPr lang="en-US" b="1" dirty="0">
                <a:hlinkClick r:id="rId3"/>
              </a:rPr>
              <a:t>vboissoneau@wccnet.edu</a:t>
            </a:r>
            <a:r>
              <a:rPr lang="en-US" b="1" dirty="0"/>
              <a:t> </a:t>
            </a:r>
          </a:p>
        </p:txBody>
      </p:sp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59017680-59D8-415C-B448-9920F70B3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179" y="1543575"/>
            <a:ext cx="3473042" cy="231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16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B8395-3DB2-4337-BC00-C04C4D363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592E3-7AA5-4F96-B5E3-E322BB4568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397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subTitle" idx="1"/>
          </p:nvPr>
        </p:nvSpPr>
        <p:spPr>
          <a:xfrm>
            <a:off x="4110769" y="3310545"/>
            <a:ext cx="4806900" cy="334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ctr" rtl="0">
              <a:spcBef>
                <a:spcPts val="460"/>
              </a:spcBef>
              <a:spcAft>
                <a:spcPts val="0"/>
              </a:spcAft>
              <a:buNone/>
            </a:pPr>
            <a:r>
              <a:rPr lang="en" b="1"/>
              <a:t>Extra-Curricular &amp; Co-Curricular Pathways for Students at WCC</a:t>
            </a:r>
            <a:endParaRPr b="1"/>
          </a:p>
        </p:txBody>
      </p:sp>
      <p:pic>
        <p:nvPicPr>
          <p:cNvPr id="47" name="Google Shape;4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9325" y="1589125"/>
            <a:ext cx="4640025" cy="137582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1"/>
          <p:cNvSpPr txBox="1"/>
          <p:nvPr/>
        </p:nvSpPr>
        <p:spPr>
          <a:xfrm>
            <a:off x="5181425" y="2621700"/>
            <a:ext cx="34881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yncopate"/>
                <a:ea typeface="Syncopate"/>
                <a:cs typeface="Syncopate"/>
                <a:sym typeface="Syncopate"/>
              </a:rPr>
              <a:t>EXPERIENCE</a:t>
            </a:r>
            <a:endParaRPr sz="2700">
              <a:latin typeface="Syncopate"/>
              <a:ea typeface="Syncopate"/>
              <a:cs typeface="Syncopate"/>
              <a:sym typeface="Syncopa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9" name="Google Shape;49;p11"/>
          <p:cNvSpPr txBox="1"/>
          <p:nvPr/>
        </p:nvSpPr>
        <p:spPr>
          <a:xfrm>
            <a:off x="5181425" y="1324450"/>
            <a:ext cx="34881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yncopate"/>
                <a:ea typeface="Syncopate"/>
                <a:cs typeface="Syncopate"/>
                <a:sym typeface="Syncopate"/>
              </a:rPr>
              <a:t>THE WCC</a:t>
            </a:r>
            <a:endParaRPr sz="2700">
              <a:latin typeface="Syncopate"/>
              <a:ea typeface="Syncopate"/>
              <a:cs typeface="Syncopate"/>
              <a:sym typeface="Syncopa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50" name="Google Shape;50;p11"/>
          <p:cNvSpPr txBox="1"/>
          <p:nvPr/>
        </p:nvSpPr>
        <p:spPr>
          <a:xfrm>
            <a:off x="3539100" y="235925"/>
            <a:ext cx="56049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NEW:</a:t>
            </a:r>
            <a:br>
              <a:rPr lang="en" sz="3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4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1"/>
          <p:cNvSpPr txBox="1"/>
          <p:nvPr/>
        </p:nvSpPr>
        <p:spPr>
          <a:xfrm>
            <a:off x="3529675" y="4586675"/>
            <a:ext cx="56142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WITHIN CAMPUS CONNECT: </a:t>
            </a:r>
            <a:r>
              <a:rPr lang="en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http://tinyw.cc/sda</a:t>
            </a:r>
            <a:r>
              <a:rPr lang="en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CC">
      <a:dk1>
        <a:srgbClr val="6F6F6F"/>
      </a:dk1>
      <a:lt1>
        <a:srgbClr val="FFFFFF"/>
      </a:lt1>
      <a:dk2>
        <a:srgbClr val="338546"/>
      </a:dk2>
      <a:lt2>
        <a:srgbClr val="EEECE1"/>
      </a:lt2>
      <a:accent1>
        <a:srgbClr val="86754D"/>
      </a:accent1>
      <a:accent2>
        <a:srgbClr val="1B4422"/>
      </a:accent2>
      <a:accent3>
        <a:srgbClr val="E0671E"/>
      </a:accent3>
      <a:accent4>
        <a:srgbClr val="167696"/>
      </a:accent4>
      <a:accent5>
        <a:srgbClr val="94A438"/>
      </a:accent5>
      <a:accent6>
        <a:srgbClr val="015169"/>
      </a:accent6>
      <a:hlink>
        <a:srgbClr val="338546"/>
      </a:hlink>
      <a:folHlink>
        <a:srgbClr val="6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0B9DD0AA34C64EB7DE2023E34B7FCE" ma:contentTypeVersion="12" ma:contentTypeDescription="Create a new document." ma:contentTypeScope="" ma:versionID="f18427c72353c662e14aa9106e1194fb">
  <xsd:schema xmlns:xsd="http://www.w3.org/2001/XMLSchema" xmlns:xs="http://www.w3.org/2001/XMLSchema" xmlns:p="http://schemas.microsoft.com/office/2006/metadata/properties" xmlns:ns2="445bd1d6-4899-45aa-a0ed-8047dcbf23a6" xmlns:ns3="649e12af-a8c8-474d-80b8-eb6196b1ebd4" targetNamespace="http://schemas.microsoft.com/office/2006/metadata/properties" ma:root="true" ma:fieldsID="a66046f7fe63240114c73f41d1ae8504" ns2:_="" ns3:_="">
    <xsd:import namespace="445bd1d6-4899-45aa-a0ed-8047dcbf23a6"/>
    <xsd:import namespace="649e12af-a8c8-474d-80b8-eb6196b1eb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5bd1d6-4899-45aa-a0ed-8047dcbf23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e12af-a8c8-474d-80b8-eb6196b1ebd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7F8C0C-CAF0-426D-839E-FF2F3D812E3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108BF86-5BF2-488D-A647-641D0BBBDB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FAD99C-868C-44A0-98AD-0F4F3F785D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5bd1d6-4899-45aa-a0ed-8047dcbf23a6"/>
    <ds:schemaRef ds:uri="649e12af-a8c8-474d-80b8-eb6196b1eb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980</Words>
  <Application>Microsoft Office PowerPoint</Application>
  <PresentationFormat>On-screen Show (16:9)</PresentationFormat>
  <Paragraphs>200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Impact</vt:lpstr>
      <vt:lpstr>Calibri</vt:lpstr>
      <vt:lpstr>Syncopate</vt:lpstr>
      <vt:lpstr>Arial</vt:lpstr>
      <vt:lpstr>Merriweather Sans</vt:lpstr>
      <vt:lpstr>Office Theme</vt:lpstr>
      <vt:lpstr>PowerPoint Presentation</vt:lpstr>
      <vt:lpstr>Student Development and Activities Updates</vt:lpstr>
      <vt:lpstr>Student Activities</vt:lpstr>
      <vt:lpstr>Student Organizations</vt:lpstr>
      <vt:lpstr>WCC Sports</vt:lpstr>
      <vt:lpstr>The Washtenaw Voice</vt:lpstr>
      <vt:lpstr>Phi Theta Kappa</vt:lpstr>
      <vt:lpstr>Introducing…</vt:lpstr>
      <vt:lpstr>PowerPoint Presentation</vt:lpstr>
      <vt:lpstr>Definition of a Pathway:</vt:lpstr>
      <vt:lpstr>The WCC Wolfpack Experience is a series of pathways that guide students from application to graduation.</vt:lpstr>
      <vt:lpstr>Record Your Involvement!</vt:lpstr>
      <vt:lpstr> Student Activities – rbarsch@wccnet.edu   Student Organizations – vboissoneau@wccnet.edu   WCC Sports – mflucas@wccnet.edu   Washtenaw Voice – jumcgovern@wccnet.edu   Phi Theta Kappa – vboissoneau@wccnet.edu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Development and Activities Updates</dc:title>
  <dc:creator>apryl</dc:creator>
  <cp:lastModifiedBy>Scheffler,Apryl</cp:lastModifiedBy>
  <cp:revision>176</cp:revision>
  <dcterms:modified xsi:type="dcterms:W3CDTF">2021-01-13T16:39:02Z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0x010100350B9DD0AA34C64EB7DE2023E34B7FCE</vt:lpwstr>
  </property>
</Properties>
</file>