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theme/themeOverride7.xml" ContentType="application/vnd.openxmlformats-officedocument.themeOverr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heme/themeOverride8.xml" ContentType="application/vnd.openxmlformats-officedocument.themeOverr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 id="2147483672" r:id="rId5"/>
  </p:sldMasterIdLst>
  <p:notesMasterIdLst>
    <p:notesMasterId r:id="rId19"/>
  </p:notesMasterIdLst>
  <p:sldIdLst>
    <p:sldId id="256" r:id="rId6"/>
    <p:sldId id="257" r:id="rId7"/>
    <p:sldId id="263" r:id="rId8"/>
    <p:sldId id="264" r:id="rId9"/>
    <p:sldId id="265" r:id="rId10"/>
    <p:sldId id="266" r:id="rId11"/>
    <p:sldId id="267" r:id="rId12"/>
    <p:sldId id="268" r:id="rId13"/>
    <p:sldId id="269" r:id="rId14"/>
    <p:sldId id="271" r:id="rId15"/>
    <p:sldId id="260" r:id="rId16"/>
    <p:sldId id="258" r:id="rId17"/>
    <p:sldId id="25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2D4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2" autoAdjust="0"/>
    <p:restoredTop sz="72821" autoAdjust="0"/>
  </p:normalViewPr>
  <p:slideViewPr>
    <p:cSldViewPr snapToGrid="0">
      <p:cViewPr varScale="1">
        <p:scale>
          <a:sx n="52" d="100"/>
          <a:sy n="52" d="100"/>
        </p:scale>
        <p:origin x="-1422"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68136C-C14D-44DD-81AF-06E915571C7D}" type="datetimeFigureOut">
              <a:rPr lang="en-US" smtClean="0"/>
              <a:pPr/>
              <a:t>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1E6DA2-8F36-4E46-A74E-42D2BA24A013}" type="slidenum">
              <a:rPr lang="en-US" smtClean="0"/>
              <a:pPr/>
              <a:t>‹#›</a:t>
            </a:fld>
            <a:endParaRPr lang="en-US"/>
          </a:p>
        </p:txBody>
      </p:sp>
    </p:spTree>
    <p:extLst>
      <p:ext uri="{BB962C8B-B14F-4D97-AF65-F5344CB8AC3E}">
        <p14:creationId xmlns:p14="http://schemas.microsoft.com/office/powerpoint/2010/main" xmlns="" val="3868822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1E6DA2-8F36-4E46-A74E-42D2BA24A013}" type="slidenum">
              <a:rPr lang="en-US" smtClean="0"/>
              <a:pPr/>
              <a:t>3</a:t>
            </a:fld>
            <a:endParaRPr lang="en-US"/>
          </a:p>
        </p:txBody>
      </p:sp>
    </p:spTree>
    <p:extLst>
      <p:ext uri="{BB962C8B-B14F-4D97-AF65-F5344CB8AC3E}">
        <p14:creationId xmlns:p14="http://schemas.microsoft.com/office/powerpoint/2010/main" xmlns="" val="3587821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Blackboard</a:t>
            </a:r>
          </a:p>
          <a:p>
            <a:pPr marL="171450" indent="-171450">
              <a:buFont typeface="Arial" panose="020B0604020202020204" pitchFamily="34" charset="0"/>
              <a:buChar char="•"/>
            </a:pPr>
            <a:r>
              <a:rPr lang="en-US" dirty="0"/>
              <a:t>Email other students</a:t>
            </a:r>
          </a:p>
          <a:p>
            <a:pPr marL="171450" indent="-171450">
              <a:buFont typeface="Arial" panose="020B0604020202020204" pitchFamily="34" charset="0"/>
              <a:buChar char="•"/>
            </a:pPr>
            <a:r>
              <a:rPr lang="en-US" dirty="0"/>
              <a:t>Ask for a study buddy</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CircleIn</a:t>
            </a:r>
          </a:p>
          <a:p>
            <a:pPr marL="171450" indent="-171450">
              <a:buFontTx/>
              <a:buChar char="-"/>
            </a:pPr>
            <a:r>
              <a:rPr lang="en-US" dirty="0"/>
              <a:t>Peer to peer study app that allows you to:</a:t>
            </a:r>
          </a:p>
          <a:p>
            <a:pPr marL="628650" lvl="1" indent="-171450">
              <a:buFontTx/>
              <a:buChar char="-"/>
            </a:pPr>
            <a:r>
              <a:rPr lang="en-US" dirty="0"/>
              <a:t>Share notes</a:t>
            </a:r>
          </a:p>
          <a:p>
            <a:pPr marL="628650" lvl="1" indent="-171450">
              <a:buFontTx/>
              <a:buChar char="-"/>
            </a:pPr>
            <a:r>
              <a:rPr lang="en-US" dirty="0"/>
              <a:t>Ask and answer questions</a:t>
            </a:r>
          </a:p>
          <a:p>
            <a:pPr marL="628650" lvl="1" indent="-171450">
              <a:buFontTx/>
              <a:buChar char="-"/>
            </a:pPr>
            <a:r>
              <a:rPr lang="en-US" dirty="0"/>
              <a:t>Host virtual study sessions</a:t>
            </a:r>
          </a:p>
          <a:p>
            <a:pPr marL="628650" lvl="1" indent="-171450">
              <a:buFontTx/>
              <a:buChar char="-"/>
            </a:pPr>
            <a:r>
              <a:rPr lang="en-US" dirty="0"/>
              <a:t>Win prizes</a:t>
            </a:r>
          </a:p>
          <a:p>
            <a:pPr marL="457200" lvl="1" indent="0">
              <a:buFontTx/>
              <a:buNone/>
            </a:pPr>
            <a:endParaRPr lang="en-US" dirty="0"/>
          </a:p>
          <a:p>
            <a:pPr marL="0" lvl="0" indent="0">
              <a:buFontTx/>
              <a:buNone/>
            </a:pPr>
            <a:r>
              <a:rPr lang="en-US" dirty="0"/>
              <a:t>Study Groups and Drop-in Study Help are live links that you can click on to get to these resources. </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7E1E6DA2-8F36-4E46-A74E-42D2BA24A013}" type="slidenum">
              <a:rPr lang="en-US" smtClean="0"/>
              <a:pPr/>
              <a:t>4</a:t>
            </a:fld>
            <a:endParaRPr lang="en-US"/>
          </a:p>
        </p:txBody>
      </p:sp>
    </p:spTree>
    <p:extLst>
      <p:ext uri="{BB962C8B-B14F-4D97-AF65-F5344CB8AC3E}">
        <p14:creationId xmlns:p14="http://schemas.microsoft.com/office/powerpoint/2010/main" xmlns="" val="3106351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Learning Commons short workshops will help you get your technology set-up and teach you all those helpful skills that everyone expects college students to know, but no one every teaches you. </a:t>
            </a:r>
          </a:p>
        </p:txBody>
      </p:sp>
      <p:sp>
        <p:nvSpPr>
          <p:cNvPr id="4" name="Slide Number Placeholder 3"/>
          <p:cNvSpPr>
            <a:spLocks noGrp="1"/>
          </p:cNvSpPr>
          <p:nvPr>
            <p:ph type="sldNum" sz="quarter" idx="5"/>
          </p:nvPr>
        </p:nvSpPr>
        <p:spPr/>
        <p:txBody>
          <a:bodyPr/>
          <a:lstStyle/>
          <a:p>
            <a:fld id="{7E1E6DA2-8F36-4E46-A74E-42D2BA24A013}" type="slidenum">
              <a:rPr lang="en-US" smtClean="0"/>
              <a:pPr/>
              <a:t>5</a:t>
            </a:fld>
            <a:endParaRPr lang="en-US"/>
          </a:p>
        </p:txBody>
      </p:sp>
    </p:spTree>
    <p:extLst>
      <p:ext uri="{BB962C8B-B14F-4D97-AF65-F5344CB8AC3E}">
        <p14:creationId xmlns:p14="http://schemas.microsoft.com/office/powerpoint/2010/main" xmlns="" val="3356290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WCC you don’t have to go it alone!</a:t>
            </a:r>
          </a:p>
          <a:p>
            <a:endParaRPr lang="en-US" dirty="0"/>
          </a:p>
          <a:p>
            <a:r>
              <a:rPr lang="en-US" dirty="0"/>
              <a:t>Student Resource Center helps with:</a:t>
            </a:r>
          </a:p>
          <a:p>
            <a:pPr marL="171450" indent="-171450">
              <a:buFontTx/>
              <a:buChar char="-"/>
            </a:pPr>
            <a:r>
              <a:rPr lang="en-US" dirty="0"/>
              <a:t>Navigating the college system</a:t>
            </a:r>
          </a:p>
          <a:p>
            <a:pPr marL="171450" indent="-171450">
              <a:buFontTx/>
              <a:buChar char="-"/>
            </a:pPr>
            <a:r>
              <a:rPr lang="en-US" dirty="0"/>
              <a:t>Paying for childcare</a:t>
            </a:r>
          </a:p>
          <a:p>
            <a:pPr marL="171450" indent="-171450">
              <a:buFontTx/>
              <a:buChar char="-"/>
            </a:pPr>
            <a:r>
              <a:rPr lang="en-US" dirty="0"/>
              <a:t>Getting emergency food or financial assistance</a:t>
            </a:r>
          </a:p>
          <a:p>
            <a:pPr marL="171450" indent="-171450">
              <a:buFontTx/>
              <a:buChar char="-"/>
            </a:pPr>
            <a:r>
              <a:rPr lang="en-US" dirty="0"/>
              <a:t>Financial aid and grants</a:t>
            </a:r>
          </a:p>
          <a:p>
            <a:pPr marL="171450" indent="-171450">
              <a:buFontTx/>
              <a:buChar char="-"/>
            </a:pPr>
            <a:r>
              <a:rPr lang="en-US" dirty="0"/>
              <a:t>Managing personal issues </a:t>
            </a:r>
          </a:p>
          <a:p>
            <a:pPr marL="171450" indent="-171450">
              <a:buFontTx/>
              <a:buChar char="-"/>
            </a:pPr>
            <a:endParaRPr lang="en-US" dirty="0"/>
          </a:p>
          <a:p>
            <a:pPr marL="0" indent="0">
              <a:buFontTx/>
              <a:buNone/>
            </a:pPr>
            <a:r>
              <a:rPr lang="en-US" dirty="0"/>
              <a:t>WCC Counselors, Advisors and Success Coaches help with:</a:t>
            </a:r>
          </a:p>
          <a:p>
            <a:pPr marL="171450" indent="-171450">
              <a:buFontTx/>
              <a:buChar char="-"/>
            </a:pPr>
            <a:r>
              <a:rPr lang="en-US" dirty="0"/>
              <a:t>Exploring career options</a:t>
            </a:r>
          </a:p>
          <a:p>
            <a:pPr marL="171450" indent="-171450">
              <a:buFontTx/>
              <a:buChar char="-"/>
            </a:pPr>
            <a:r>
              <a:rPr lang="en-US" dirty="0"/>
              <a:t>Plan your degree – at WCC and beyond</a:t>
            </a:r>
          </a:p>
          <a:p>
            <a:pPr marL="171450" indent="-171450">
              <a:buFontTx/>
              <a:buChar char="-"/>
            </a:pPr>
            <a:r>
              <a:rPr lang="en-US" dirty="0"/>
              <a:t>Focus in goal-setting and academic success</a:t>
            </a:r>
          </a:p>
          <a:p>
            <a:pPr marL="171450" indent="-171450">
              <a:buFontTx/>
              <a:buChar char="-"/>
            </a:pPr>
            <a:endParaRPr lang="en-US" dirty="0"/>
          </a:p>
          <a:p>
            <a:pPr marL="0" indent="0">
              <a:buFontTx/>
              <a:buNone/>
            </a:pPr>
            <a:r>
              <a:rPr lang="en-US" dirty="0"/>
              <a:t>LinkedIn Learning </a:t>
            </a:r>
          </a:p>
          <a:p>
            <a:pPr marL="171450" indent="-171450">
              <a:buFontTx/>
              <a:buChar char="-"/>
            </a:pPr>
            <a:r>
              <a:rPr lang="en-US" dirty="0"/>
              <a:t>Free to all students</a:t>
            </a:r>
          </a:p>
          <a:p>
            <a:pPr marL="171450" indent="-171450">
              <a:buFontTx/>
              <a:buChar char="-"/>
            </a:pPr>
            <a:r>
              <a:rPr lang="en-US" dirty="0"/>
              <a:t>Supplement your classroom experience with a video library of engaging, top-quality mini-courses taught by recognized industry experts.</a:t>
            </a:r>
          </a:p>
          <a:p>
            <a:pPr marL="0" indent="0">
              <a:buFontTx/>
              <a:buNone/>
            </a:pPr>
            <a:endParaRPr lang="en-US" dirty="0"/>
          </a:p>
        </p:txBody>
      </p:sp>
      <p:sp>
        <p:nvSpPr>
          <p:cNvPr id="4" name="Slide Number Placeholder 3"/>
          <p:cNvSpPr>
            <a:spLocks noGrp="1"/>
          </p:cNvSpPr>
          <p:nvPr>
            <p:ph type="sldNum" sz="quarter" idx="5"/>
          </p:nvPr>
        </p:nvSpPr>
        <p:spPr/>
        <p:txBody>
          <a:bodyPr/>
          <a:lstStyle/>
          <a:p>
            <a:fld id="{7E1E6DA2-8F36-4E46-A74E-42D2BA24A013}" type="slidenum">
              <a:rPr lang="en-US" smtClean="0"/>
              <a:pPr/>
              <a:t>6</a:t>
            </a:fld>
            <a:endParaRPr lang="en-US"/>
          </a:p>
        </p:txBody>
      </p:sp>
    </p:spTree>
    <p:extLst>
      <p:ext uri="{BB962C8B-B14F-4D97-AF65-F5344CB8AC3E}">
        <p14:creationId xmlns:p14="http://schemas.microsoft.com/office/powerpoint/2010/main" xmlns="" val="3633214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Blackboard you have direct access to the academic support you are most likely to need.</a:t>
            </a:r>
          </a:p>
          <a:p>
            <a:endParaRPr lang="en-US" dirty="0"/>
          </a:p>
          <a:p>
            <a:r>
              <a:rPr lang="en-US" dirty="0"/>
              <a:t>Ask A Librarian</a:t>
            </a:r>
          </a:p>
          <a:p>
            <a:pPr marL="171450" indent="-171450">
              <a:buFontTx/>
              <a:buChar char="-"/>
            </a:pPr>
            <a:r>
              <a:rPr lang="en-US" dirty="0"/>
              <a:t>Chat system available 24/7</a:t>
            </a:r>
          </a:p>
          <a:p>
            <a:pPr marL="171450" indent="-171450">
              <a:buFontTx/>
              <a:buChar char="-"/>
            </a:pPr>
            <a:r>
              <a:rPr lang="en-US" dirty="0"/>
              <a:t>Get support with all your research and copyright questions!</a:t>
            </a:r>
          </a:p>
          <a:p>
            <a:pPr marL="171450" indent="-171450">
              <a:buFontTx/>
              <a:buChar char="-"/>
            </a:pPr>
            <a:endParaRPr lang="en-US" dirty="0"/>
          </a:p>
          <a:p>
            <a:pPr marL="0" indent="0">
              <a:buFontTx/>
              <a:buNone/>
            </a:pPr>
            <a:r>
              <a:rPr lang="en-US" dirty="0"/>
              <a:t>Study Help </a:t>
            </a:r>
          </a:p>
          <a:p>
            <a:pPr marL="171450" indent="-171450">
              <a:buFontTx/>
              <a:buChar char="-"/>
            </a:pPr>
            <a:r>
              <a:rPr lang="en-US" dirty="0"/>
              <a:t>Goes to the Learning Commons website where you will find a variety of academic programs that support every class on campus!</a:t>
            </a:r>
          </a:p>
          <a:p>
            <a:pPr marL="171450" indent="-171450">
              <a:buFontTx/>
              <a:buChar char="-"/>
            </a:pPr>
            <a:endParaRPr lang="en-US" dirty="0"/>
          </a:p>
          <a:p>
            <a:pPr marL="0" indent="0">
              <a:buFontTx/>
              <a:buNone/>
            </a:pPr>
            <a:r>
              <a:rPr lang="en-US" dirty="0"/>
              <a:t>Student Tech Help</a:t>
            </a:r>
          </a:p>
          <a:p>
            <a:pPr marL="171450" indent="-171450">
              <a:buFontTx/>
              <a:buChar char="-"/>
            </a:pPr>
            <a:r>
              <a:rPr lang="en-US" dirty="0"/>
              <a:t>Provides you with a variety of live and self-service resources for all your technology questions.</a:t>
            </a:r>
          </a:p>
          <a:p>
            <a:pPr marL="171450" indent="-171450">
              <a:buFontTx/>
              <a:buChar char="-"/>
            </a:pPr>
            <a:endParaRPr lang="en-US" dirty="0"/>
          </a:p>
          <a:p>
            <a:pPr marL="0" indent="0">
              <a:buFontTx/>
              <a:buNone/>
            </a:pPr>
            <a:r>
              <a:rPr lang="en-US" dirty="0"/>
              <a:t>Afterhours Study Help</a:t>
            </a:r>
          </a:p>
          <a:p>
            <a:pPr marL="171450" indent="-171450">
              <a:buFontTx/>
              <a:buChar char="-"/>
            </a:pPr>
            <a:r>
              <a:rPr lang="en-US" dirty="0"/>
              <a:t>Any time we don’t have a live WCC tutor available you can access free online tutoring through Afterhours Study Help. </a:t>
            </a:r>
          </a:p>
          <a:p>
            <a:pPr marL="171450" indent="-171450">
              <a:buFontTx/>
              <a:buChar char="-"/>
            </a:pPr>
            <a:r>
              <a:rPr lang="en-US" dirty="0"/>
              <a:t>Available 24/7</a:t>
            </a:r>
          </a:p>
          <a:p>
            <a:pPr marL="171450" indent="-171450">
              <a:buFontTx/>
              <a:buChar char="-"/>
            </a:pPr>
            <a:endParaRPr lang="en-US" dirty="0"/>
          </a:p>
          <a:p>
            <a:pPr marL="0" indent="0">
              <a:buFontTx/>
              <a:buNone/>
            </a:pPr>
            <a:r>
              <a:rPr lang="en-US" dirty="0"/>
              <a:t>CircleIn </a:t>
            </a:r>
          </a:p>
          <a:p>
            <a:pPr marL="171450" indent="-171450">
              <a:buFontTx/>
              <a:buChar char="-"/>
            </a:pPr>
            <a:r>
              <a:rPr lang="en-US" dirty="0"/>
              <a:t>we’ve already talked about</a:t>
            </a:r>
          </a:p>
          <a:p>
            <a:pPr marL="171450" indent="-171450">
              <a:buFontTx/>
              <a:buChar char="-"/>
            </a:pPr>
            <a:r>
              <a:rPr lang="en-US" dirty="0"/>
              <a:t>If you want to get set-up on CircleIn and see an overview of what we do come to a Learning Commons CircleIn workshop which will be the first 3 weeks of class!</a:t>
            </a:r>
          </a:p>
        </p:txBody>
      </p:sp>
      <p:sp>
        <p:nvSpPr>
          <p:cNvPr id="4" name="Slide Number Placeholder 3"/>
          <p:cNvSpPr>
            <a:spLocks noGrp="1"/>
          </p:cNvSpPr>
          <p:nvPr>
            <p:ph type="sldNum" sz="quarter" idx="5"/>
          </p:nvPr>
        </p:nvSpPr>
        <p:spPr/>
        <p:txBody>
          <a:bodyPr/>
          <a:lstStyle/>
          <a:p>
            <a:fld id="{7E1E6DA2-8F36-4E46-A74E-42D2BA24A013}" type="slidenum">
              <a:rPr lang="en-US" smtClean="0"/>
              <a:pPr/>
              <a:t>7</a:t>
            </a:fld>
            <a:endParaRPr lang="en-US"/>
          </a:p>
        </p:txBody>
      </p:sp>
    </p:spTree>
    <p:extLst>
      <p:ext uri="{BB962C8B-B14F-4D97-AF65-F5344CB8AC3E}">
        <p14:creationId xmlns:p14="http://schemas.microsoft.com/office/powerpoint/2010/main" xmlns="" val="1279899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1E6DA2-8F36-4E46-A74E-42D2BA24A013}" type="slidenum">
              <a:rPr lang="en-US" smtClean="0"/>
              <a:pPr/>
              <a:t>8</a:t>
            </a:fld>
            <a:endParaRPr lang="en-US"/>
          </a:p>
        </p:txBody>
      </p:sp>
    </p:spTree>
    <p:extLst>
      <p:ext uri="{BB962C8B-B14F-4D97-AF65-F5344CB8AC3E}">
        <p14:creationId xmlns:p14="http://schemas.microsoft.com/office/powerpoint/2010/main" xmlns="" val="3933503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Winter 2021 schedules are on the next four slides. We hope that you’ll review them when you receive this presentation. </a:t>
            </a:r>
          </a:p>
          <a:p>
            <a:endParaRPr lang="en-US" dirty="0"/>
          </a:p>
        </p:txBody>
      </p:sp>
      <p:sp>
        <p:nvSpPr>
          <p:cNvPr id="4" name="Slide Number Placeholder 3"/>
          <p:cNvSpPr>
            <a:spLocks noGrp="1"/>
          </p:cNvSpPr>
          <p:nvPr>
            <p:ph type="sldNum" sz="quarter" idx="5"/>
          </p:nvPr>
        </p:nvSpPr>
        <p:spPr/>
        <p:txBody>
          <a:bodyPr/>
          <a:lstStyle/>
          <a:p>
            <a:fld id="{7E1E6DA2-8F36-4E46-A74E-42D2BA24A013}" type="slidenum">
              <a:rPr lang="en-US" smtClean="0"/>
              <a:pPr/>
              <a:t>9</a:t>
            </a:fld>
            <a:endParaRPr lang="en-US"/>
          </a:p>
        </p:txBody>
      </p:sp>
    </p:spTree>
    <p:extLst>
      <p:ext uri="{BB962C8B-B14F-4D97-AF65-F5344CB8AC3E}">
        <p14:creationId xmlns:p14="http://schemas.microsoft.com/office/powerpoint/2010/main" xmlns="" val="3019606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1/7/2021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10" name="TextBox 9">
            <a:extLst>
              <a:ext uri="{FF2B5EF4-FFF2-40B4-BE49-F238E27FC236}">
                <a16:creationId xmlns:a16="http://schemas.microsoft.com/office/drawing/2014/main" xmlns="" id="{5F581C19-4DB0-44CF-B0BE-0204DD20CD3E}"/>
              </a:ext>
            </a:extLst>
          </p:cNvPr>
          <p:cNvSpPr txBox="1"/>
          <p:nvPr userDrawn="1"/>
        </p:nvSpPr>
        <p:spPr>
          <a:xfrm>
            <a:off x="1067128" y="5651866"/>
            <a:ext cx="6780389" cy="461665"/>
          </a:xfrm>
          <a:prstGeom prst="rect">
            <a:avLst/>
          </a:prstGeom>
          <a:noFill/>
        </p:spPr>
        <p:txBody>
          <a:bodyPr wrap="square" rtlCol="0" anchor="t">
            <a:spAutoFit/>
          </a:bodyPr>
          <a:lstStyle/>
          <a:p>
            <a:pPr algn="ctr"/>
            <a:r>
              <a:rPr lang="en-US" sz="2400" dirty="0">
                <a:latin typeface="Arial" panose="020B0604020202020204" pitchFamily="34" charset="0"/>
                <a:cs typeface="Arial" panose="020B0604020202020204" pitchFamily="34" charset="0"/>
              </a:rPr>
              <a:t>CONNECT ● INTEGRATE ● CREATE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
        <p:nvSpPr>
          <p:cNvPr id="7" name="TextBox 6">
            <a:extLst>
              <a:ext uri="{FF2B5EF4-FFF2-40B4-BE49-F238E27FC236}">
                <a16:creationId xmlns:a16="http://schemas.microsoft.com/office/drawing/2014/main" xmlns="" id="{29A8BABB-E5BA-4617-BE08-A1A3F07F3939}"/>
              </a:ext>
            </a:extLst>
          </p:cNvPr>
          <p:cNvSpPr txBox="1"/>
          <p:nvPr userDrawn="1"/>
        </p:nvSpPr>
        <p:spPr>
          <a:xfrm rot="16200000">
            <a:off x="-3142932" y="3198167"/>
            <a:ext cx="6780389" cy="461665"/>
          </a:xfrm>
          <a:prstGeom prst="rect">
            <a:avLst/>
          </a:prstGeom>
          <a:noFill/>
        </p:spPr>
        <p:txBody>
          <a:bodyPr wrap="square" rtlCol="0" anchor="t">
            <a:spAutoFit/>
          </a:bodyPr>
          <a:lstStyle/>
          <a:p>
            <a:pPr algn="ctr"/>
            <a:r>
              <a:rPr lang="en-US" sz="2400" dirty="0">
                <a:latin typeface="Arial" panose="020B0604020202020204" pitchFamily="34" charset="0"/>
                <a:cs typeface="Arial" panose="020B0604020202020204" pitchFamily="34" charset="0"/>
              </a:rPr>
              <a:t>CONNECT ● INTEGRATE ● CREATE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
        <p:nvSpPr>
          <p:cNvPr id="7" name="TextBox 6">
            <a:extLst>
              <a:ext uri="{FF2B5EF4-FFF2-40B4-BE49-F238E27FC236}">
                <a16:creationId xmlns:a16="http://schemas.microsoft.com/office/drawing/2014/main" xmlns="" id="{6AA8D910-745D-4C3A-BD9E-0663182F097C}"/>
              </a:ext>
            </a:extLst>
          </p:cNvPr>
          <p:cNvSpPr txBox="1"/>
          <p:nvPr userDrawn="1"/>
        </p:nvSpPr>
        <p:spPr>
          <a:xfrm rot="16200000">
            <a:off x="-3142932" y="3198167"/>
            <a:ext cx="6780389" cy="461665"/>
          </a:xfrm>
          <a:prstGeom prst="rect">
            <a:avLst/>
          </a:prstGeom>
          <a:noFill/>
        </p:spPr>
        <p:txBody>
          <a:bodyPr wrap="square" rtlCol="0" anchor="t">
            <a:spAutoFit/>
          </a:bodyPr>
          <a:lstStyle/>
          <a:p>
            <a:pPr algn="ctr"/>
            <a:r>
              <a:rPr lang="en-US" sz="2400" dirty="0">
                <a:latin typeface="Arial" panose="020B0604020202020204" pitchFamily="34" charset="0"/>
                <a:cs typeface="Arial" panose="020B0604020202020204" pitchFamily="34" charset="0"/>
              </a:rPr>
              <a:t>CONNECT ● INTEGRATE ● CREATE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235D79-A7C1-4CDD-A9DE-0375CA8D52EE}" type="datetimeFigureOut">
              <a:rPr lang="en-US" smtClean="0"/>
              <a:pPr/>
              <a:t>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351C0-CDC1-4B9C-95C5-A2E1D578281B}" type="slidenum">
              <a:rPr lang="en-US" smtClean="0"/>
              <a:pPr/>
              <a:t>‹#›</a:t>
            </a:fld>
            <a:endParaRPr lang="en-US"/>
          </a:p>
        </p:txBody>
      </p:sp>
    </p:spTree>
    <p:extLst>
      <p:ext uri="{BB962C8B-B14F-4D97-AF65-F5344CB8AC3E}">
        <p14:creationId xmlns:p14="http://schemas.microsoft.com/office/powerpoint/2010/main" xmlns="" val="2135477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235D79-A7C1-4CDD-A9DE-0375CA8D52EE}" type="datetimeFigureOut">
              <a:rPr lang="en-US" smtClean="0"/>
              <a:pPr/>
              <a:t>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351C0-CDC1-4B9C-95C5-A2E1D578281B}" type="slidenum">
              <a:rPr lang="en-US" smtClean="0"/>
              <a:pPr/>
              <a:t>‹#›</a:t>
            </a:fld>
            <a:endParaRPr lang="en-US"/>
          </a:p>
        </p:txBody>
      </p:sp>
    </p:spTree>
    <p:extLst>
      <p:ext uri="{BB962C8B-B14F-4D97-AF65-F5344CB8AC3E}">
        <p14:creationId xmlns:p14="http://schemas.microsoft.com/office/powerpoint/2010/main" xmlns="" val="2054597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235D79-A7C1-4CDD-A9DE-0375CA8D52EE}" type="datetimeFigureOut">
              <a:rPr lang="en-US" smtClean="0"/>
              <a:pPr/>
              <a:t>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351C0-CDC1-4B9C-95C5-A2E1D578281B}" type="slidenum">
              <a:rPr lang="en-US" smtClean="0"/>
              <a:pPr/>
              <a:t>‹#›</a:t>
            </a:fld>
            <a:endParaRPr lang="en-US"/>
          </a:p>
        </p:txBody>
      </p:sp>
    </p:spTree>
    <p:extLst>
      <p:ext uri="{BB962C8B-B14F-4D97-AF65-F5344CB8AC3E}">
        <p14:creationId xmlns:p14="http://schemas.microsoft.com/office/powerpoint/2010/main" xmlns="" val="2855724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235D79-A7C1-4CDD-A9DE-0375CA8D52EE}" type="datetimeFigureOut">
              <a:rPr lang="en-US" smtClean="0"/>
              <a:pPr/>
              <a:t>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5351C0-CDC1-4B9C-95C5-A2E1D578281B}" type="slidenum">
              <a:rPr lang="en-US" smtClean="0"/>
              <a:pPr/>
              <a:t>‹#›</a:t>
            </a:fld>
            <a:endParaRPr lang="en-US"/>
          </a:p>
        </p:txBody>
      </p:sp>
    </p:spTree>
    <p:extLst>
      <p:ext uri="{BB962C8B-B14F-4D97-AF65-F5344CB8AC3E}">
        <p14:creationId xmlns:p14="http://schemas.microsoft.com/office/powerpoint/2010/main" xmlns="" val="24490844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235D79-A7C1-4CDD-A9DE-0375CA8D52EE}" type="datetimeFigureOut">
              <a:rPr lang="en-US" smtClean="0"/>
              <a:pPr/>
              <a:t>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5351C0-CDC1-4B9C-95C5-A2E1D578281B}" type="slidenum">
              <a:rPr lang="en-US" smtClean="0"/>
              <a:pPr/>
              <a:t>‹#›</a:t>
            </a:fld>
            <a:endParaRPr lang="en-US"/>
          </a:p>
        </p:txBody>
      </p:sp>
    </p:spTree>
    <p:extLst>
      <p:ext uri="{BB962C8B-B14F-4D97-AF65-F5344CB8AC3E}">
        <p14:creationId xmlns:p14="http://schemas.microsoft.com/office/powerpoint/2010/main" xmlns="" val="41889433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235D79-A7C1-4CDD-A9DE-0375CA8D52EE}" type="datetimeFigureOut">
              <a:rPr lang="en-US" smtClean="0"/>
              <a:pPr/>
              <a:t>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5351C0-CDC1-4B9C-95C5-A2E1D578281B}" type="slidenum">
              <a:rPr lang="en-US" smtClean="0"/>
              <a:pPr/>
              <a:t>‹#›</a:t>
            </a:fld>
            <a:endParaRPr lang="en-US"/>
          </a:p>
        </p:txBody>
      </p:sp>
    </p:spTree>
    <p:extLst>
      <p:ext uri="{BB962C8B-B14F-4D97-AF65-F5344CB8AC3E}">
        <p14:creationId xmlns:p14="http://schemas.microsoft.com/office/powerpoint/2010/main" xmlns="" val="33682500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35D79-A7C1-4CDD-A9DE-0375CA8D52EE}" type="datetimeFigureOut">
              <a:rPr lang="en-US" smtClean="0"/>
              <a:pPr/>
              <a:t>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5351C0-CDC1-4B9C-95C5-A2E1D578281B}" type="slidenum">
              <a:rPr lang="en-US" smtClean="0"/>
              <a:pPr/>
              <a:t>‹#›</a:t>
            </a:fld>
            <a:endParaRPr lang="en-US"/>
          </a:p>
        </p:txBody>
      </p:sp>
    </p:spTree>
    <p:extLst>
      <p:ext uri="{BB962C8B-B14F-4D97-AF65-F5344CB8AC3E}">
        <p14:creationId xmlns:p14="http://schemas.microsoft.com/office/powerpoint/2010/main" xmlns="" val="31328649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6235D79-A7C1-4CDD-A9DE-0375CA8D52EE}" type="datetimeFigureOut">
              <a:rPr lang="en-US" smtClean="0"/>
              <a:pPr/>
              <a:t>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5351C0-CDC1-4B9C-95C5-A2E1D578281B}" type="slidenum">
              <a:rPr lang="en-US" smtClean="0"/>
              <a:pPr/>
              <a:t>‹#›</a:t>
            </a:fld>
            <a:endParaRPr lang="en-US"/>
          </a:p>
        </p:txBody>
      </p:sp>
    </p:spTree>
    <p:extLst>
      <p:ext uri="{BB962C8B-B14F-4D97-AF65-F5344CB8AC3E}">
        <p14:creationId xmlns:p14="http://schemas.microsoft.com/office/powerpoint/2010/main" xmlns="" val="3786083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
        <p:nvSpPr>
          <p:cNvPr id="7" name="TextBox 6">
            <a:extLst>
              <a:ext uri="{FF2B5EF4-FFF2-40B4-BE49-F238E27FC236}">
                <a16:creationId xmlns:a16="http://schemas.microsoft.com/office/drawing/2014/main" xmlns="" id="{D069F733-3F74-45AD-9F04-549125EBB47C}"/>
              </a:ext>
            </a:extLst>
          </p:cNvPr>
          <p:cNvSpPr txBox="1"/>
          <p:nvPr userDrawn="1"/>
        </p:nvSpPr>
        <p:spPr>
          <a:xfrm rot="16200000">
            <a:off x="-3142932" y="3198167"/>
            <a:ext cx="6780389" cy="461665"/>
          </a:xfrm>
          <a:prstGeom prst="rect">
            <a:avLst/>
          </a:prstGeom>
          <a:noFill/>
        </p:spPr>
        <p:txBody>
          <a:bodyPr wrap="square" rtlCol="0" anchor="t">
            <a:spAutoFit/>
          </a:bodyPr>
          <a:lstStyle/>
          <a:p>
            <a:pPr algn="ctr"/>
            <a:r>
              <a:rPr lang="en-US" sz="2400" dirty="0">
                <a:latin typeface="Arial" panose="020B0604020202020204" pitchFamily="34" charset="0"/>
                <a:cs typeface="Arial" panose="020B0604020202020204" pitchFamily="34" charset="0"/>
              </a:rPr>
              <a:t>CONNECT ● INTEGRATE ● CREATE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6235D79-A7C1-4CDD-A9DE-0375CA8D52EE}" type="datetimeFigureOut">
              <a:rPr lang="en-US" smtClean="0"/>
              <a:pPr/>
              <a:t>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5351C0-CDC1-4B9C-95C5-A2E1D578281B}" type="slidenum">
              <a:rPr lang="en-US" smtClean="0"/>
              <a:pPr/>
              <a:t>‹#›</a:t>
            </a:fld>
            <a:endParaRPr lang="en-US"/>
          </a:p>
        </p:txBody>
      </p:sp>
    </p:spTree>
    <p:extLst>
      <p:ext uri="{BB962C8B-B14F-4D97-AF65-F5344CB8AC3E}">
        <p14:creationId xmlns:p14="http://schemas.microsoft.com/office/powerpoint/2010/main" xmlns="" val="29573568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235D79-A7C1-4CDD-A9DE-0375CA8D52EE}" type="datetimeFigureOut">
              <a:rPr lang="en-US" smtClean="0"/>
              <a:pPr/>
              <a:t>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351C0-CDC1-4B9C-95C5-A2E1D578281B}" type="slidenum">
              <a:rPr lang="en-US" smtClean="0"/>
              <a:pPr/>
              <a:t>‹#›</a:t>
            </a:fld>
            <a:endParaRPr lang="en-US"/>
          </a:p>
        </p:txBody>
      </p:sp>
    </p:spTree>
    <p:extLst>
      <p:ext uri="{BB962C8B-B14F-4D97-AF65-F5344CB8AC3E}">
        <p14:creationId xmlns:p14="http://schemas.microsoft.com/office/powerpoint/2010/main" xmlns="" val="27397182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235D79-A7C1-4CDD-A9DE-0375CA8D52EE}" type="datetimeFigureOut">
              <a:rPr lang="en-US" smtClean="0"/>
              <a:pPr/>
              <a:t>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351C0-CDC1-4B9C-95C5-A2E1D578281B}" type="slidenum">
              <a:rPr lang="en-US" smtClean="0"/>
              <a:pPr/>
              <a:t>‹#›</a:t>
            </a:fld>
            <a:endParaRPr lang="en-US"/>
          </a:p>
        </p:txBody>
      </p:sp>
    </p:spTree>
    <p:extLst>
      <p:ext uri="{BB962C8B-B14F-4D97-AF65-F5344CB8AC3E}">
        <p14:creationId xmlns:p14="http://schemas.microsoft.com/office/powerpoint/2010/main" xmlns="" val="1876355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1/7/2021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pPr/>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pPr/>
              <a:t>‹#›</a:t>
            </a:fld>
            <a:endParaRPr lang="en-US" dirty="0"/>
          </a:p>
        </p:txBody>
      </p:sp>
      <p:sp>
        <p:nvSpPr>
          <p:cNvPr id="8" name="TextBox 7">
            <a:extLst>
              <a:ext uri="{FF2B5EF4-FFF2-40B4-BE49-F238E27FC236}">
                <a16:creationId xmlns:a16="http://schemas.microsoft.com/office/drawing/2014/main" xmlns="" id="{C0D9218D-2B63-4FF9-8425-8C696A3BDD12}"/>
              </a:ext>
            </a:extLst>
          </p:cNvPr>
          <p:cNvSpPr txBox="1"/>
          <p:nvPr userDrawn="1"/>
        </p:nvSpPr>
        <p:spPr>
          <a:xfrm rot="16200000">
            <a:off x="-3142932" y="3198167"/>
            <a:ext cx="6780389" cy="461665"/>
          </a:xfrm>
          <a:prstGeom prst="rect">
            <a:avLst/>
          </a:prstGeom>
          <a:noFill/>
        </p:spPr>
        <p:txBody>
          <a:bodyPr wrap="square" rtlCol="0" anchor="t">
            <a:spAutoFit/>
          </a:bodyPr>
          <a:lstStyle/>
          <a:p>
            <a:pPr algn="ctr"/>
            <a:r>
              <a:rPr lang="en-US" sz="2400" dirty="0">
                <a:latin typeface="Arial" panose="020B0604020202020204" pitchFamily="34" charset="0"/>
                <a:cs typeface="Arial" panose="020B0604020202020204" pitchFamily="34" charset="0"/>
              </a:rPr>
              <a:t>CONNECT ● INTEGRATE ● CREATE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pPr/>
              <a:t>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pPr/>
              <a:t>‹#›</a:t>
            </a:fld>
            <a:endParaRPr lang="en-US" dirty="0"/>
          </a:p>
        </p:txBody>
      </p:sp>
      <p:sp>
        <p:nvSpPr>
          <p:cNvPr id="10" name="TextBox 9">
            <a:extLst>
              <a:ext uri="{FF2B5EF4-FFF2-40B4-BE49-F238E27FC236}">
                <a16:creationId xmlns:a16="http://schemas.microsoft.com/office/drawing/2014/main" xmlns="" id="{8D802F74-2322-4A40-A880-DF60559A1C95}"/>
              </a:ext>
            </a:extLst>
          </p:cNvPr>
          <p:cNvSpPr txBox="1"/>
          <p:nvPr userDrawn="1"/>
        </p:nvSpPr>
        <p:spPr>
          <a:xfrm rot="16200000">
            <a:off x="-3142932" y="3198167"/>
            <a:ext cx="6780389" cy="461665"/>
          </a:xfrm>
          <a:prstGeom prst="rect">
            <a:avLst/>
          </a:prstGeom>
          <a:noFill/>
        </p:spPr>
        <p:txBody>
          <a:bodyPr wrap="square" rtlCol="0" anchor="t">
            <a:spAutoFit/>
          </a:bodyPr>
          <a:lstStyle/>
          <a:p>
            <a:pPr algn="ctr"/>
            <a:r>
              <a:rPr lang="en-US" sz="2400" dirty="0">
                <a:latin typeface="Arial" panose="020B0604020202020204" pitchFamily="34" charset="0"/>
                <a:cs typeface="Arial" panose="020B0604020202020204" pitchFamily="34" charset="0"/>
              </a:rPr>
              <a:t>CONNECT ● INTEGRATE ● CREATE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pPr/>
              <a:t>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pPr/>
              <a:t>‹#›</a:t>
            </a:fld>
            <a:endParaRPr lang="en-US" dirty="0"/>
          </a:p>
        </p:txBody>
      </p:sp>
      <p:sp>
        <p:nvSpPr>
          <p:cNvPr id="6" name="TextBox 5">
            <a:extLst>
              <a:ext uri="{FF2B5EF4-FFF2-40B4-BE49-F238E27FC236}">
                <a16:creationId xmlns:a16="http://schemas.microsoft.com/office/drawing/2014/main" xmlns="" id="{650BCBFE-F8EB-4D40-BAA3-F0E5548F0B1D}"/>
              </a:ext>
            </a:extLst>
          </p:cNvPr>
          <p:cNvSpPr txBox="1"/>
          <p:nvPr userDrawn="1"/>
        </p:nvSpPr>
        <p:spPr>
          <a:xfrm rot="16200000">
            <a:off x="-3142932" y="3198167"/>
            <a:ext cx="6780389" cy="461665"/>
          </a:xfrm>
          <a:prstGeom prst="rect">
            <a:avLst/>
          </a:prstGeom>
          <a:noFill/>
        </p:spPr>
        <p:txBody>
          <a:bodyPr wrap="square" rtlCol="0" anchor="t">
            <a:spAutoFit/>
          </a:bodyPr>
          <a:lstStyle/>
          <a:p>
            <a:pPr algn="ctr"/>
            <a:r>
              <a:rPr lang="en-US" sz="2400" dirty="0">
                <a:latin typeface="Arial" panose="020B0604020202020204" pitchFamily="34" charset="0"/>
                <a:cs typeface="Arial" panose="020B0604020202020204" pitchFamily="34" charset="0"/>
              </a:rPr>
              <a:t>CONNECT ● INTEGRATE ● CREATE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pPr/>
              <a:t>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pPr/>
              <a:t>‹#›</a:t>
            </a:fld>
            <a:endParaRPr lang="en-US" dirty="0"/>
          </a:p>
        </p:txBody>
      </p:sp>
      <p:sp>
        <p:nvSpPr>
          <p:cNvPr id="5" name="TextBox 4">
            <a:extLst>
              <a:ext uri="{FF2B5EF4-FFF2-40B4-BE49-F238E27FC236}">
                <a16:creationId xmlns:a16="http://schemas.microsoft.com/office/drawing/2014/main" xmlns="" id="{B0BEA2CC-7771-4EB1-802E-6BCC3E6CCF6D}"/>
              </a:ext>
            </a:extLst>
          </p:cNvPr>
          <p:cNvSpPr txBox="1"/>
          <p:nvPr userDrawn="1"/>
        </p:nvSpPr>
        <p:spPr>
          <a:xfrm rot="16200000">
            <a:off x="-3142932" y="3198167"/>
            <a:ext cx="6780389" cy="461665"/>
          </a:xfrm>
          <a:prstGeom prst="rect">
            <a:avLst/>
          </a:prstGeom>
          <a:noFill/>
        </p:spPr>
        <p:txBody>
          <a:bodyPr wrap="square" rtlCol="0" anchor="t">
            <a:spAutoFit/>
          </a:bodyPr>
          <a:lstStyle/>
          <a:p>
            <a:pPr algn="ctr"/>
            <a:r>
              <a:rPr lang="en-US" sz="2400" dirty="0">
                <a:latin typeface="Arial" panose="020B0604020202020204" pitchFamily="34" charset="0"/>
                <a:cs typeface="Arial" panose="020B0604020202020204" pitchFamily="34" charset="0"/>
              </a:rPr>
              <a:t>CONNECT ● INTEGRATE ● CREATE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1/7/2021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1/7/2021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1/7/2021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TextBox 7">
            <a:extLst>
              <a:ext uri="{FF2B5EF4-FFF2-40B4-BE49-F238E27FC236}">
                <a16:creationId xmlns:a16="http://schemas.microsoft.com/office/drawing/2014/main" xmlns="" id="{B95C10B8-8377-4672-AC59-FA4F77655E1D}"/>
              </a:ext>
            </a:extLst>
          </p:cNvPr>
          <p:cNvSpPr txBox="1"/>
          <p:nvPr userDrawn="1"/>
        </p:nvSpPr>
        <p:spPr>
          <a:xfrm rot="16200000">
            <a:off x="-3142932" y="3198167"/>
            <a:ext cx="6780389" cy="461665"/>
          </a:xfrm>
          <a:prstGeom prst="rect">
            <a:avLst/>
          </a:prstGeom>
          <a:noFill/>
        </p:spPr>
        <p:txBody>
          <a:bodyPr wrap="square" rtlCol="0" anchor="t">
            <a:spAutoFit/>
          </a:bodyPr>
          <a:lstStyle/>
          <a:p>
            <a:pPr algn="ctr"/>
            <a:r>
              <a:rPr lang="en-US" sz="2400" dirty="0">
                <a:latin typeface="Arial" panose="020B0604020202020204" pitchFamily="34" charset="0"/>
                <a:cs typeface="Arial" panose="020B0604020202020204" pitchFamily="34" charset="0"/>
              </a:rPr>
              <a:t>CONNECT ● INTEGRATE ● CREATE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35D79-A7C1-4CDD-A9DE-0375CA8D52EE}" type="datetimeFigureOut">
              <a:rPr lang="en-US" smtClean="0"/>
              <a:pPr/>
              <a:t>1/7/2021</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5351C0-CDC1-4B9C-95C5-A2E1D578281B}" type="slidenum">
              <a:rPr lang="en-US" smtClean="0"/>
              <a:pPr/>
              <a:t>‹#›</a:t>
            </a:fld>
            <a:endParaRPr lang="en-US"/>
          </a:p>
        </p:txBody>
      </p:sp>
    </p:spTree>
    <p:extLst>
      <p:ext uri="{BB962C8B-B14F-4D97-AF65-F5344CB8AC3E}">
        <p14:creationId xmlns:p14="http://schemas.microsoft.com/office/powerpoint/2010/main" xmlns="" val="7296851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Zoombombing" TargetMode="External"/><Relationship Id="rId2" Type="http://schemas.openxmlformats.org/officeDocument/2006/relationships/slideLayout" Target="../slideLayouts/slideLayout4.xml"/><Relationship Id="rId1" Type="http://schemas.openxmlformats.org/officeDocument/2006/relationships/themeOverride" Target="../theme/themeOverride1.xml"/><Relationship Id="rId5" Type="http://schemas.openxmlformats.org/officeDocument/2006/relationships/image" Target="../media/image2.png"/><Relationship Id="rId4" Type="http://schemas.openxmlformats.org/officeDocument/2006/relationships/hyperlink" Target="https://creativecommons.org/licenses/by-sa/3.0/"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hemeOverride" Target="../theme/themeOverride2.xml"/><Relationship Id="rId5" Type="http://schemas.openxmlformats.org/officeDocument/2006/relationships/hyperlink" Target="http://tekartist.org/tag/education/" TargetMode="Externa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hyperlink" Target="https://blogs.ed.ac.uk/studyhub/2020/10/02/making-the-most-of-pals/" TargetMode="External"/><Relationship Id="rId2" Type="http://schemas.openxmlformats.org/officeDocument/2006/relationships/slideLayout" Target="../slideLayouts/slideLayout4.xml"/><Relationship Id="rId1" Type="http://schemas.openxmlformats.org/officeDocument/2006/relationships/themeOverride" Target="../theme/themeOverride3.xml"/><Relationship Id="rId6" Type="http://schemas.openxmlformats.org/officeDocument/2006/relationships/image" Target="../media/image4.jpeg"/><Relationship Id="rId5" Type="http://schemas.openxmlformats.org/officeDocument/2006/relationships/hyperlink" Target="https://www.wccnet.edu/succeed/learning-commons/drop-in-study-help.php" TargetMode="External"/><Relationship Id="rId4" Type="http://schemas.openxmlformats.org/officeDocument/2006/relationships/hyperlink" Target="https://wccnet.libwizard.com/f/studygroupform"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6.png"/><Relationship Id="rId2" Type="http://schemas.openxmlformats.org/officeDocument/2006/relationships/slideLayout" Target="../slideLayouts/slideLayout4.xml"/><Relationship Id="rId1" Type="http://schemas.openxmlformats.org/officeDocument/2006/relationships/themeOverride" Target="../theme/themeOverride4.xml"/><Relationship Id="rId6" Type="http://schemas.openxmlformats.org/officeDocument/2006/relationships/hyperlink" Target="https://blog.socketsandlightbulbs.com/2012/12/15/mission-for-today/ducks-in-a-row/" TargetMode="External"/><Relationship Id="rId5" Type="http://schemas.openxmlformats.org/officeDocument/2006/relationships/image" Target="../media/image5.jpeg"/><Relationship Id="rId4" Type="http://schemas.openxmlformats.org/officeDocument/2006/relationships/hyperlink" Target="wccnet.edu/LC"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erikaforpresident.com/2016/04/02/when-will-i-learn-to-quit-looking-for-clarity-sigh/" TargetMode="External"/><Relationship Id="rId3" Type="http://schemas.openxmlformats.org/officeDocument/2006/relationships/notesSlide" Target="../notesSlides/notesSlide4.xml"/><Relationship Id="rId7" Type="http://schemas.openxmlformats.org/officeDocument/2006/relationships/image" Target="../media/image7.jpeg"/><Relationship Id="rId2" Type="http://schemas.openxmlformats.org/officeDocument/2006/relationships/slideLayout" Target="../slideLayouts/slideLayout4.xml"/><Relationship Id="rId1" Type="http://schemas.openxmlformats.org/officeDocument/2006/relationships/themeOverride" Target="../theme/themeOverride5.xml"/><Relationship Id="rId6" Type="http://schemas.openxmlformats.org/officeDocument/2006/relationships/hyperlink" Target="https://www.wccnet.edu/mywcc/faculty-staff/its/training/linkedin-learning.php" TargetMode="External"/><Relationship Id="rId5" Type="http://schemas.openxmlformats.org/officeDocument/2006/relationships/hyperlink" Target="https://www.wccnet.edu/succeed/advising/" TargetMode="External"/><Relationship Id="rId4" Type="http://schemas.openxmlformats.org/officeDocument/2006/relationships/hyperlink" Target="https://www.wccnet.edu/succeed/personal/student-resource-center/"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hemeOverride" Target="../theme/themeOverride6.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hemeOverride" Target="../theme/themeOverride8.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4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52868" y="2365529"/>
            <a:ext cx="9138932" cy="2448489"/>
          </a:xfrm>
        </p:spPr>
        <p:txBody>
          <a:bodyPr/>
          <a:lstStyle/>
          <a:p>
            <a:r>
              <a:rPr lang="en-US" sz="4400" b="1" dirty="0">
                <a:latin typeface="Arial" panose="020B0604020202020204" pitchFamily="34" charset="0"/>
                <a:cs typeface="Arial" panose="020B0604020202020204" pitchFamily="34" charset="0"/>
              </a:rPr>
              <a:t>LEARNING ONLINE</a:t>
            </a:r>
            <a:br>
              <a:rPr lang="en-US" sz="44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pic>
        <p:nvPicPr>
          <p:cNvPr id="5" name="Picture 15" descr="A drawing of a face&#10;&#10;Description generated with high confidence">
            <a:extLst>
              <a:ext uri="{FF2B5EF4-FFF2-40B4-BE49-F238E27FC236}">
                <a16:creationId xmlns:a16="http://schemas.microsoft.com/office/drawing/2014/main" xmlns="" id="{D55E495D-A353-407E-9030-3FDAD6703C23}"/>
              </a:ext>
            </a:extLst>
          </p:cNvPr>
          <p:cNvPicPr>
            <a:picLocks noChangeAspect="1"/>
          </p:cNvPicPr>
          <p:nvPr/>
        </p:nvPicPr>
        <p:blipFill>
          <a:blip r:embed="rId2"/>
          <a:stretch>
            <a:fillRect/>
          </a:stretch>
        </p:blipFill>
        <p:spPr>
          <a:xfrm>
            <a:off x="5325415" y="769444"/>
            <a:ext cx="4685760" cy="650518"/>
          </a:xfrm>
          <a:prstGeom prst="rect">
            <a:avLst/>
          </a:prstGeom>
        </p:spPr>
      </p:pic>
      <p:sp>
        <p:nvSpPr>
          <p:cNvPr id="6" name="TextBox 5">
            <a:extLst>
              <a:ext uri="{FF2B5EF4-FFF2-40B4-BE49-F238E27FC236}">
                <a16:creationId xmlns:a16="http://schemas.microsoft.com/office/drawing/2014/main" xmlns="" id="{3868849C-2460-4DFE-9ED7-07ACC8CC04DB}"/>
              </a:ext>
            </a:extLst>
          </p:cNvPr>
          <p:cNvSpPr txBox="1"/>
          <p:nvPr/>
        </p:nvSpPr>
        <p:spPr>
          <a:xfrm>
            <a:off x="2526659" y="1900604"/>
            <a:ext cx="6991350" cy="553998"/>
          </a:xfrm>
          <a:prstGeom prst="rect">
            <a:avLst/>
          </a:prstGeom>
          <a:noFill/>
        </p:spPr>
        <p:txBody>
          <a:bodyPr wrap="square" rtlCol="0">
            <a:spAutoFit/>
          </a:bodyPr>
          <a:lstStyle/>
          <a:p>
            <a:pPr algn="ctr"/>
            <a:r>
              <a:rPr lang="en-US" sz="3000" b="1" dirty="0">
                <a:latin typeface="Arial" panose="020B0604020202020204" pitchFamily="34" charset="0"/>
                <a:cs typeface="Arial" panose="020B0604020202020204" pitchFamily="34" charset="0"/>
              </a:rPr>
              <a:t>Welcome to</a:t>
            </a:r>
          </a:p>
        </p:txBody>
      </p:sp>
    </p:spTree>
    <p:extLst>
      <p:ext uri="{BB962C8B-B14F-4D97-AF65-F5344CB8AC3E}">
        <p14:creationId xmlns:p14="http://schemas.microsoft.com/office/powerpoint/2010/main" xmlns="" val="360108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tangle 110">
            <a:extLst>
              <a:ext uri="{FF2B5EF4-FFF2-40B4-BE49-F238E27FC236}">
                <a16:creationId xmlns:a16="http://schemas.microsoft.com/office/drawing/2014/main" xmlns="" id="{9AD66C21-D449-4E0E-8FB1-60013E53D2F6}"/>
              </a:ext>
            </a:extLst>
          </p:cNvPr>
          <p:cNvSpPr/>
          <p:nvPr/>
        </p:nvSpPr>
        <p:spPr>
          <a:xfrm>
            <a:off x="4602829" y="1405478"/>
            <a:ext cx="2586322" cy="1146421"/>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000" dirty="0">
              <a:solidFill>
                <a:prstClr val="white"/>
              </a:solidFill>
              <a:latin typeface="Arial Narrow" panose="020B0606020202030204" pitchFamily="34" charset="0"/>
            </a:endParaRPr>
          </a:p>
        </p:txBody>
      </p:sp>
      <p:sp>
        <p:nvSpPr>
          <p:cNvPr id="92" name="Rectangle 91"/>
          <p:cNvSpPr/>
          <p:nvPr/>
        </p:nvSpPr>
        <p:spPr>
          <a:xfrm>
            <a:off x="1524000" y="0"/>
            <a:ext cx="9144000" cy="1100830"/>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b="1">
              <a:ln w="22225">
                <a:solidFill>
                  <a:srgbClr val="ED7D31"/>
                </a:solidFill>
                <a:prstDash val="solid"/>
              </a:ln>
              <a:solidFill>
                <a:prstClr val="white"/>
              </a:solidFill>
              <a:latin typeface="Calibri" panose="020F0502020204030204"/>
            </a:endParaRPr>
          </a:p>
        </p:txBody>
      </p:sp>
      <p:grpSp>
        <p:nvGrpSpPr>
          <p:cNvPr id="91" name="Group 90"/>
          <p:cNvGrpSpPr/>
          <p:nvPr/>
        </p:nvGrpSpPr>
        <p:grpSpPr>
          <a:xfrm>
            <a:off x="1860507" y="57547"/>
            <a:ext cx="8578888" cy="923330"/>
            <a:chOff x="987841" y="57547"/>
            <a:chExt cx="7927554" cy="923330"/>
          </a:xfrm>
        </p:grpSpPr>
        <p:sp>
          <p:nvSpPr>
            <p:cNvPr id="4" name="TextBox 3"/>
            <p:cNvSpPr txBox="1"/>
            <p:nvPr/>
          </p:nvSpPr>
          <p:spPr>
            <a:xfrm>
              <a:off x="987841" y="104677"/>
              <a:ext cx="3348031" cy="553998"/>
            </a:xfrm>
            <a:prstGeom prst="rect">
              <a:avLst/>
            </a:prstGeom>
            <a:noFill/>
          </p:spPr>
          <p:txBody>
            <a:bodyPr wrap="none" rtlCol="0">
              <a:spAutoFit/>
            </a:bodyPr>
            <a:lstStyle/>
            <a:p>
              <a:r>
                <a:rPr lang="en-US" sz="3000" i="1" dirty="0">
                  <a:solidFill>
                    <a:srgbClr val="E7E6E6">
                      <a:lumMod val="25000"/>
                    </a:srgbClr>
                  </a:solidFill>
                  <a:latin typeface="Georgia" panose="02040502050405020303" pitchFamily="18" charset="0"/>
                </a:rPr>
                <a:t>Drop-In Study Help</a:t>
              </a:r>
            </a:p>
          </p:txBody>
        </p:sp>
        <p:sp>
          <p:nvSpPr>
            <p:cNvPr id="9" name="TextBox 8"/>
            <p:cNvSpPr txBox="1"/>
            <p:nvPr/>
          </p:nvSpPr>
          <p:spPr>
            <a:xfrm>
              <a:off x="4716938" y="57547"/>
              <a:ext cx="4198457" cy="923330"/>
            </a:xfrm>
            <a:prstGeom prst="rect">
              <a:avLst/>
            </a:prstGeom>
            <a:noFill/>
          </p:spPr>
          <p:txBody>
            <a:bodyPr wrap="square" rtlCol="0">
              <a:spAutoFit/>
            </a:bodyPr>
            <a:lstStyle/>
            <a:p>
              <a:r>
                <a:rPr lang="en-US" i="1" dirty="0">
                  <a:solidFill>
                    <a:srgbClr val="E7E6E6">
                      <a:lumMod val="25000"/>
                    </a:srgbClr>
                  </a:solidFill>
                  <a:latin typeface="Georgia" panose="02040502050405020303" pitchFamily="18" charset="0"/>
                </a:rPr>
                <a:t>Humanities, Social Sciences &amp; Arts</a:t>
              </a:r>
              <a:endParaRPr lang="en-US" sz="3200" i="1" dirty="0">
                <a:solidFill>
                  <a:srgbClr val="E7E6E6">
                    <a:lumMod val="25000"/>
                  </a:srgbClr>
                </a:solidFill>
                <a:latin typeface="Georgia" panose="02040502050405020303" pitchFamily="18" charset="0"/>
              </a:endParaRPr>
            </a:p>
            <a:p>
              <a:r>
                <a:rPr lang="en-US" i="1" dirty="0">
                  <a:solidFill>
                    <a:srgbClr val="E7E6E6">
                      <a:lumMod val="25000"/>
                    </a:srgbClr>
                  </a:solidFill>
                  <a:latin typeface="Calibri" panose="020F0502020204030204"/>
                </a:rPr>
                <a:t>Winter 2021                                   wccnet.edu/LC</a:t>
              </a:r>
            </a:p>
            <a:p>
              <a:endParaRPr lang="en-US" i="1" dirty="0">
                <a:solidFill>
                  <a:srgbClr val="E7E6E6">
                    <a:lumMod val="25000"/>
                  </a:srgbClr>
                </a:solidFill>
                <a:latin typeface="Calibri" panose="020F0502020204030204"/>
              </a:endParaRPr>
            </a:p>
          </p:txBody>
        </p:sp>
      </p:grpSp>
      <p:grpSp>
        <p:nvGrpSpPr>
          <p:cNvPr id="80" name="Group 79"/>
          <p:cNvGrpSpPr/>
          <p:nvPr/>
        </p:nvGrpSpPr>
        <p:grpSpPr>
          <a:xfrm>
            <a:off x="1980955" y="6286229"/>
            <a:ext cx="8464522" cy="553998"/>
            <a:chOff x="562729" y="6315826"/>
            <a:chExt cx="8358748" cy="525903"/>
          </a:xfrm>
        </p:grpSpPr>
        <p:pic>
          <p:nvPicPr>
            <p:cNvPr id="81" name="Picture 8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62729" y="6320726"/>
              <a:ext cx="3347548" cy="459125"/>
            </a:xfrm>
            <a:prstGeom prst="rect">
              <a:avLst/>
            </a:prstGeom>
          </p:spPr>
        </p:pic>
        <p:sp>
          <p:nvSpPr>
            <p:cNvPr id="82" name="TextBox 81"/>
            <p:cNvSpPr txBox="1"/>
            <p:nvPr/>
          </p:nvSpPr>
          <p:spPr>
            <a:xfrm>
              <a:off x="4273110" y="6315826"/>
              <a:ext cx="4648367" cy="525903"/>
            </a:xfrm>
            <a:prstGeom prst="rect">
              <a:avLst/>
            </a:prstGeom>
            <a:noFill/>
          </p:spPr>
          <p:txBody>
            <a:bodyPr wrap="square" rtlCol="0">
              <a:spAutoFit/>
            </a:bodyPr>
            <a:lstStyle/>
            <a:p>
              <a:r>
                <a:rPr lang="en-US" sz="600" b="1" dirty="0">
                  <a:solidFill>
                    <a:prstClr val="black"/>
                  </a:solidFill>
                  <a:latin typeface="Calibri" panose="020F0502020204030204"/>
                </a:rPr>
                <a:t>Washtenaw Community College does not discriminate </a:t>
              </a:r>
              <a:r>
                <a:rPr lang="en-US" sz="600" dirty="0">
                  <a:solidFill>
                    <a:prstClr val="black"/>
                  </a:solidFill>
                  <a:latin typeface="Calibri" panose="020F0502020204030204"/>
                </a:rPr>
                <a:t>on the basis of religion, race, color, national origin, age, sex, height, weight, marital status, disability, veteran status, sexual orientation, gender identity, gender expression, or any other protected status in its programs and activities. The following office has been designated to handle inquiries regarding non-discrimination policies, Title IX or ADA/504 inquires: Vice President of Student &amp; Academic Services, SC 247, 734-973-3536.</a:t>
              </a:r>
            </a:p>
            <a:p>
              <a:endParaRPr lang="en-US" sz="600" dirty="0">
                <a:solidFill>
                  <a:prstClr val="black"/>
                </a:solidFill>
                <a:latin typeface="Calibri" panose="020F0502020204030204"/>
              </a:endParaRPr>
            </a:p>
          </p:txBody>
        </p:sp>
      </p:grpSp>
      <p:sp>
        <p:nvSpPr>
          <p:cNvPr id="73" name="TextBox 72"/>
          <p:cNvSpPr txBox="1"/>
          <p:nvPr/>
        </p:nvSpPr>
        <p:spPr>
          <a:xfrm>
            <a:off x="5201763" y="2898979"/>
            <a:ext cx="300082" cy="369332"/>
          </a:xfrm>
          <a:prstGeom prst="rect">
            <a:avLst/>
          </a:prstGeom>
          <a:noFill/>
        </p:spPr>
        <p:txBody>
          <a:bodyPr wrap="none" rtlCol="0">
            <a:spAutoFit/>
          </a:bodyPr>
          <a:lstStyle/>
          <a:p>
            <a:r>
              <a:rPr lang="en-US" dirty="0">
                <a:solidFill>
                  <a:prstClr val="white"/>
                </a:solidFill>
                <a:latin typeface="Calibri" panose="020F0502020204030204"/>
              </a:rPr>
              <a:t>*</a:t>
            </a:r>
          </a:p>
        </p:txBody>
      </p:sp>
      <p:sp>
        <p:nvSpPr>
          <p:cNvPr id="83" name="TextBox 82"/>
          <p:cNvSpPr txBox="1"/>
          <p:nvPr/>
        </p:nvSpPr>
        <p:spPr>
          <a:xfrm>
            <a:off x="5210158" y="3762025"/>
            <a:ext cx="240187" cy="369332"/>
          </a:xfrm>
          <a:prstGeom prst="rect">
            <a:avLst/>
          </a:prstGeom>
          <a:noFill/>
        </p:spPr>
        <p:txBody>
          <a:bodyPr wrap="square" rtlCol="0">
            <a:spAutoFit/>
          </a:bodyPr>
          <a:lstStyle/>
          <a:p>
            <a:r>
              <a:rPr lang="en-US" dirty="0">
                <a:solidFill>
                  <a:prstClr val="white"/>
                </a:solidFill>
                <a:latin typeface="Calibri" panose="020F0502020204030204"/>
              </a:rPr>
              <a:t>*</a:t>
            </a:r>
          </a:p>
        </p:txBody>
      </p:sp>
      <p:sp>
        <p:nvSpPr>
          <p:cNvPr id="93" name="TextBox 92"/>
          <p:cNvSpPr txBox="1"/>
          <p:nvPr/>
        </p:nvSpPr>
        <p:spPr>
          <a:xfrm>
            <a:off x="5184614" y="4616641"/>
            <a:ext cx="240187" cy="369332"/>
          </a:xfrm>
          <a:prstGeom prst="rect">
            <a:avLst/>
          </a:prstGeom>
          <a:noFill/>
        </p:spPr>
        <p:txBody>
          <a:bodyPr wrap="square" rtlCol="0">
            <a:spAutoFit/>
          </a:bodyPr>
          <a:lstStyle/>
          <a:p>
            <a:r>
              <a:rPr lang="en-US" dirty="0">
                <a:solidFill>
                  <a:prstClr val="white"/>
                </a:solidFill>
                <a:latin typeface="Calibri" panose="020F0502020204030204"/>
              </a:rPr>
              <a:t>*</a:t>
            </a:r>
          </a:p>
        </p:txBody>
      </p:sp>
      <p:grpSp>
        <p:nvGrpSpPr>
          <p:cNvPr id="84" name="Group 83">
            <a:extLst>
              <a:ext uri="{FF2B5EF4-FFF2-40B4-BE49-F238E27FC236}">
                <a16:creationId xmlns:a16="http://schemas.microsoft.com/office/drawing/2014/main" xmlns="" id="{5357DA33-9C02-4C0C-8E25-1D65032FD3AF}"/>
              </a:ext>
            </a:extLst>
          </p:cNvPr>
          <p:cNvGrpSpPr/>
          <p:nvPr/>
        </p:nvGrpSpPr>
        <p:grpSpPr>
          <a:xfrm>
            <a:off x="2272883" y="1615375"/>
            <a:ext cx="1932742" cy="4452050"/>
            <a:chOff x="1499233" y="1316335"/>
            <a:chExt cx="1031319" cy="3595074"/>
          </a:xfrm>
        </p:grpSpPr>
        <p:sp>
          <p:nvSpPr>
            <p:cNvPr id="85" name="Rectangle 84">
              <a:extLst>
                <a:ext uri="{FF2B5EF4-FFF2-40B4-BE49-F238E27FC236}">
                  <a16:creationId xmlns:a16="http://schemas.microsoft.com/office/drawing/2014/main" xmlns="" id="{D4DCA1B5-CE8C-4869-893C-22811A6C1D97}"/>
                </a:ext>
              </a:extLst>
            </p:cNvPr>
            <p:cNvSpPr/>
            <p:nvPr/>
          </p:nvSpPr>
          <p:spPr>
            <a:xfrm>
              <a:off x="1499233" y="1316335"/>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r>
                <a:rPr lang="en-US" sz="1400" dirty="0">
                  <a:solidFill>
                    <a:prstClr val="white"/>
                  </a:solidFill>
                  <a:latin typeface="Calibri" panose="020F0502020204030204"/>
                </a:rPr>
                <a:t>1pm – 5pm</a:t>
              </a:r>
            </a:p>
            <a:p>
              <a:pPr algn="ctr">
                <a:defRPr/>
              </a:pPr>
              <a:r>
                <a:rPr lang="en-US" sz="1400" dirty="0">
                  <a:solidFill>
                    <a:prstClr val="white"/>
                  </a:solidFill>
                  <a:latin typeface="Calibri" panose="020F0502020204030204"/>
                </a:rPr>
                <a:t>6pm – 8pm</a:t>
              </a:r>
            </a:p>
          </p:txBody>
        </p:sp>
        <p:sp>
          <p:nvSpPr>
            <p:cNvPr id="89" name="Rectangle 88">
              <a:extLst>
                <a:ext uri="{FF2B5EF4-FFF2-40B4-BE49-F238E27FC236}">
                  <a16:creationId xmlns:a16="http://schemas.microsoft.com/office/drawing/2014/main" xmlns="" id="{B4711808-83C2-408D-85FB-9A0DB256514F}"/>
                </a:ext>
              </a:extLst>
            </p:cNvPr>
            <p:cNvSpPr/>
            <p:nvPr/>
          </p:nvSpPr>
          <p:spPr>
            <a:xfrm>
              <a:off x="1504558" y="3247702"/>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r>
                <a:rPr lang="en-US" sz="1400" dirty="0">
                  <a:solidFill>
                    <a:prstClr val="white"/>
                  </a:solidFill>
                  <a:latin typeface="Calibri" panose="020F0502020204030204"/>
                </a:rPr>
                <a:t>11am-12pm</a:t>
              </a:r>
            </a:p>
            <a:p>
              <a:pPr algn="ctr">
                <a:defRPr/>
              </a:pPr>
              <a:r>
                <a:rPr lang="en-US" sz="1400" dirty="0">
                  <a:solidFill>
                    <a:prstClr val="white"/>
                  </a:solidFill>
                  <a:latin typeface="Calibri" panose="020F0502020204030204"/>
                </a:rPr>
                <a:t>1pm – 2pm</a:t>
              </a:r>
            </a:p>
            <a:p>
              <a:pPr algn="ctr">
                <a:defRPr/>
              </a:pPr>
              <a:r>
                <a:rPr lang="en-US" sz="1400" dirty="0">
                  <a:solidFill>
                    <a:prstClr val="white"/>
                  </a:solidFill>
                  <a:latin typeface="Calibri" panose="020F0502020204030204"/>
                </a:rPr>
                <a:t>4pm – 6pm</a:t>
              </a:r>
            </a:p>
          </p:txBody>
        </p:sp>
        <p:sp>
          <p:nvSpPr>
            <p:cNvPr id="90" name="Rectangle 89">
              <a:extLst>
                <a:ext uri="{FF2B5EF4-FFF2-40B4-BE49-F238E27FC236}">
                  <a16:creationId xmlns:a16="http://schemas.microsoft.com/office/drawing/2014/main" xmlns="" id="{5629ECAB-0DCF-420B-976E-020F69806D1F}"/>
                </a:ext>
              </a:extLst>
            </p:cNvPr>
            <p:cNvSpPr/>
            <p:nvPr/>
          </p:nvSpPr>
          <p:spPr>
            <a:xfrm>
              <a:off x="1507879" y="4208769"/>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r>
                <a:rPr lang="en-US" sz="1400" dirty="0">
                  <a:solidFill>
                    <a:prstClr val="white"/>
                  </a:solidFill>
                  <a:latin typeface="Arial Narrow"/>
                </a:rPr>
                <a:t>11am – 12pm</a:t>
              </a:r>
            </a:p>
            <a:p>
              <a:pPr algn="ctr">
                <a:defRPr/>
              </a:pPr>
              <a:r>
                <a:rPr lang="en-US" sz="1400" dirty="0">
                  <a:solidFill>
                    <a:prstClr val="white"/>
                  </a:solidFill>
                  <a:latin typeface="Arial Narrow"/>
                </a:rPr>
                <a:t>3pm – 4pm</a:t>
              </a:r>
            </a:p>
          </p:txBody>
        </p:sp>
        <p:sp>
          <p:nvSpPr>
            <p:cNvPr id="95" name="Rectangle 94">
              <a:extLst>
                <a:ext uri="{FF2B5EF4-FFF2-40B4-BE49-F238E27FC236}">
                  <a16:creationId xmlns:a16="http://schemas.microsoft.com/office/drawing/2014/main" xmlns="" id="{21A83A73-925F-442D-BF63-1B786AC3F472}"/>
                </a:ext>
              </a:extLst>
            </p:cNvPr>
            <p:cNvSpPr/>
            <p:nvPr/>
          </p:nvSpPr>
          <p:spPr>
            <a:xfrm>
              <a:off x="1499233" y="2284600"/>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r>
                <a:rPr lang="en-US" sz="1400" dirty="0">
                  <a:solidFill>
                    <a:prstClr val="white"/>
                  </a:solidFill>
                  <a:latin typeface="Calibri" panose="020F0502020204030204"/>
                </a:rPr>
                <a:t>2pm – 5pm</a:t>
              </a:r>
            </a:p>
            <a:p>
              <a:pPr algn="ctr">
                <a:defRPr/>
              </a:pPr>
              <a:r>
                <a:rPr lang="en-US" sz="1400" dirty="0">
                  <a:solidFill>
                    <a:prstClr val="white"/>
                  </a:solidFill>
                  <a:latin typeface="Calibri" panose="020F0502020204030204"/>
                </a:rPr>
                <a:t>6pm – 8pm</a:t>
              </a:r>
            </a:p>
          </p:txBody>
        </p:sp>
      </p:grpSp>
      <p:sp>
        <p:nvSpPr>
          <p:cNvPr id="104" name="TextBox 1">
            <a:extLst>
              <a:ext uri="{FF2B5EF4-FFF2-40B4-BE49-F238E27FC236}">
                <a16:creationId xmlns:a16="http://schemas.microsoft.com/office/drawing/2014/main" xmlns="" id="{E07765CC-D222-43C5-9F81-B6EFCF35A81D}"/>
              </a:ext>
            </a:extLst>
          </p:cNvPr>
          <p:cNvSpPr txBox="1"/>
          <p:nvPr/>
        </p:nvSpPr>
        <p:spPr>
          <a:xfrm rot="16200000">
            <a:off x="-252299" y="3607349"/>
            <a:ext cx="4557428" cy="307777"/>
          </a:xfrm>
          <a:prstGeom prst="rect">
            <a:avLst/>
          </a:prstGeom>
          <a:noFill/>
        </p:spPr>
        <p:txBody>
          <a:bodyPr wrap="square"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b="1" cap="small" dirty="0">
                <a:solidFill>
                  <a:srgbClr val="E7E6E6">
                    <a:lumMod val="25000"/>
                  </a:srgbClr>
                </a:solidFill>
                <a:latin typeface="Calibri" panose="020F0502020204030204"/>
              </a:rPr>
              <a:t>Thursday            Wednesday            Tuesday               Monday</a:t>
            </a:r>
          </a:p>
        </p:txBody>
      </p:sp>
      <p:sp>
        <p:nvSpPr>
          <p:cNvPr id="105" name="Rectangle 104">
            <a:extLst>
              <a:ext uri="{FF2B5EF4-FFF2-40B4-BE49-F238E27FC236}">
                <a16:creationId xmlns:a16="http://schemas.microsoft.com/office/drawing/2014/main" xmlns="" id="{5DF92BC3-6159-47AE-A8BD-EF8CD96BAC64}"/>
              </a:ext>
            </a:extLst>
          </p:cNvPr>
          <p:cNvSpPr/>
          <p:nvPr/>
        </p:nvSpPr>
        <p:spPr>
          <a:xfrm>
            <a:off x="7574131" y="1320344"/>
            <a:ext cx="2586322" cy="4881784"/>
          </a:xfrm>
          <a:prstGeom prst="rect">
            <a:avLst/>
          </a:prstGeom>
          <a:solidFill>
            <a:schemeClr val="accent6">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p:txBody>
      </p:sp>
      <p:sp>
        <p:nvSpPr>
          <p:cNvPr id="108" name="TextBox 107">
            <a:extLst>
              <a:ext uri="{FF2B5EF4-FFF2-40B4-BE49-F238E27FC236}">
                <a16:creationId xmlns:a16="http://schemas.microsoft.com/office/drawing/2014/main" xmlns="" id="{A53DBF31-12D6-4626-B942-70F31160606E}"/>
              </a:ext>
            </a:extLst>
          </p:cNvPr>
          <p:cNvSpPr txBox="1"/>
          <p:nvPr/>
        </p:nvSpPr>
        <p:spPr>
          <a:xfrm>
            <a:off x="2507706" y="1231940"/>
            <a:ext cx="2267188" cy="307777"/>
          </a:xfrm>
          <a:prstGeom prst="rect">
            <a:avLst/>
          </a:prstGeom>
          <a:noFill/>
        </p:spPr>
        <p:txBody>
          <a:bodyPr wrap="square" rtlCol="0">
            <a:spAutoFit/>
          </a:bodyPr>
          <a:lstStyle/>
          <a:p>
            <a:pPr>
              <a:defRPr/>
            </a:pPr>
            <a:r>
              <a:rPr lang="en-US" sz="1400" dirty="0">
                <a:solidFill>
                  <a:prstClr val="black"/>
                </a:solidFill>
                <a:latin typeface="Georgia" panose="02040502050405020303" pitchFamily="18" charset="0"/>
              </a:rPr>
              <a:t>General Studies</a:t>
            </a:r>
          </a:p>
        </p:txBody>
      </p:sp>
      <p:sp>
        <p:nvSpPr>
          <p:cNvPr id="109" name="Rectangle 108">
            <a:extLst>
              <a:ext uri="{FF2B5EF4-FFF2-40B4-BE49-F238E27FC236}">
                <a16:creationId xmlns:a16="http://schemas.microsoft.com/office/drawing/2014/main" xmlns="" id="{7A04A694-8382-4A49-822C-CC317F0EDFDE}"/>
              </a:ext>
            </a:extLst>
          </p:cNvPr>
          <p:cNvSpPr/>
          <p:nvPr/>
        </p:nvSpPr>
        <p:spPr>
          <a:xfrm>
            <a:off x="4602829" y="2663883"/>
            <a:ext cx="2586322" cy="3538245"/>
          </a:xfrm>
          <a:prstGeom prst="rect">
            <a:avLst/>
          </a:prstGeom>
          <a:solidFill>
            <a:srgbClr val="1B7EB5"/>
          </a:solidFill>
          <a:ln>
            <a:solidFill>
              <a:srgbClr val="1B7EB5"/>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en-US" sz="1400" dirty="0">
              <a:solidFill>
                <a:prstClr val="white"/>
              </a:solidFill>
              <a:latin typeface="Arial Narrow"/>
            </a:endParaRPr>
          </a:p>
        </p:txBody>
      </p:sp>
      <p:sp>
        <p:nvSpPr>
          <p:cNvPr id="110" name="TextBox 109">
            <a:extLst>
              <a:ext uri="{FF2B5EF4-FFF2-40B4-BE49-F238E27FC236}">
                <a16:creationId xmlns:a16="http://schemas.microsoft.com/office/drawing/2014/main" xmlns="" id="{F07A2441-9C84-477C-963A-C958C2346985}"/>
              </a:ext>
            </a:extLst>
          </p:cNvPr>
          <p:cNvSpPr txBox="1"/>
          <p:nvPr/>
        </p:nvSpPr>
        <p:spPr>
          <a:xfrm>
            <a:off x="7719493" y="1865094"/>
            <a:ext cx="2389518" cy="34009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defRPr/>
            </a:pPr>
            <a:r>
              <a:rPr lang="en-US" sz="1200" b="1" dirty="0">
                <a:solidFill>
                  <a:prstClr val="white"/>
                </a:solidFill>
                <a:latin typeface="Arial Narrow"/>
                <a:cs typeface="Segoe UI"/>
              </a:rPr>
              <a:t>Don’t Stress that Test Workshops:</a:t>
            </a:r>
          </a:p>
          <a:p>
            <a:pPr marL="285750" indent="-285750">
              <a:buFont typeface="Arial"/>
              <a:buChar char="•"/>
              <a:defRPr/>
            </a:pPr>
            <a:r>
              <a:rPr lang="en-US" sz="1100" dirty="0">
                <a:solidFill>
                  <a:srgbClr val="FFFFFF"/>
                </a:solidFill>
                <a:latin typeface="Arial Narrow"/>
                <a:cs typeface="Segoe UI"/>
              </a:rPr>
              <a:t>DIY Study Guide</a:t>
            </a:r>
          </a:p>
          <a:p>
            <a:pPr marL="285750" indent="-285750">
              <a:buFont typeface="Arial"/>
              <a:buChar char="•"/>
              <a:defRPr/>
            </a:pPr>
            <a:r>
              <a:rPr lang="en-US" sz="1100" dirty="0">
                <a:solidFill>
                  <a:srgbClr val="FFFFFF"/>
                </a:solidFill>
                <a:latin typeface="Arial Narrow"/>
                <a:cs typeface="Segoe UI"/>
              </a:rPr>
              <a:t>General Test Taking Tips</a:t>
            </a:r>
          </a:p>
          <a:p>
            <a:pPr>
              <a:defRPr/>
            </a:pPr>
            <a:endParaRPr lang="en-US" sz="1100" dirty="0">
              <a:solidFill>
                <a:srgbClr val="FFFFFF"/>
              </a:solidFill>
              <a:latin typeface="Arial Narrow"/>
              <a:cs typeface="Segoe UI"/>
            </a:endParaRPr>
          </a:p>
          <a:p>
            <a:pPr>
              <a:defRPr/>
            </a:pPr>
            <a:r>
              <a:rPr lang="en-US" sz="1200" b="1" dirty="0">
                <a:solidFill>
                  <a:srgbClr val="FFFFFF"/>
                </a:solidFill>
                <a:latin typeface="Arial Narrow"/>
                <a:cs typeface="Segoe UI"/>
              </a:rPr>
              <a:t>Mindset Workshops:</a:t>
            </a:r>
          </a:p>
          <a:p>
            <a:pPr marL="285750" indent="-285750">
              <a:buFont typeface="Arial"/>
              <a:buChar char="•"/>
              <a:defRPr/>
            </a:pPr>
            <a:r>
              <a:rPr lang="en-US" sz="1100" dirty="0">
                <a:solidFill>
                  <a:srgbClr val="FFFFFF"/>
                </a:solidFill>
                <a:latin typeface="Arial Narrow"/>
                <a:cs typeface="Segoe UI"/>
              </a:rPr>
              <a:t>Growth Mindset</a:t>
            </a:r>
          </a:p>
          <a:p>
            <a:pPr marL="285750" indent="-285750">
              <a:buFont typeface="Arial"/>
              <a:buChar char="•"/>
              <a:defRPr/>
            </a:pPr>
            <a:r>
              <a:rPr lang="en-US" sz="1100" dirty="0">
                <a:solidFill>
                  <a:srgbClr val="FFFFFF"/>
                </a:solidFill>
                <a:latin typeface="Arial Narrow"/>
                <a:cs typeface="Segoe UI"/>
              </a:rPr>
              <a:t>Motivation Clinic</a:t>
            </a:r>
          </a:p>
          <a:p>
            <a:pPr marL="285750" indent="-285750">
              <a:buFont typeface="Arial"/>
              <a:buChar char="•"/>
              <a:defRPr/>
            </a:pPr>
            <a:r>
              <a:rPr lang="en-US" sz="1100" dirty="0">
                <a:solidFill>
                  <a:srgbClr val="FFFFFF"/>
                </a:solidFill>
                <a:latin typeface="Arial Narrow"/>
                <a:cs typeface="Segoe UI"/>
              </a:rPr>
              <a:t>Communicating with Instructors</a:t>
            </a:r>
          </a:p>
          <a:p>
            <a:pPr>
              <a:defRPr/>
            </a:pPr>
            <a:endParaRPr lang="en-US" sz="1200" b="1" dirty="0">
              <a:solidFill>
                <a:srgbClr val="FFFFFF"/>
              </a:solidFill>
              <a:latin typeface="Arial Narrow"/>
              <a:cs typeface="Segoe UI"/>
            </a:endParaRPr>
          </a:p>
          <a:p>
            <a:pPr>
              <a:defRPr/>
            </a:pPr>
            <a:r>
              <a:rPr lang="en-US" sz="1200" b="1" dirty="0">
                <a:solidFill>
                  <a:srgbClr val="FFFFFF"/>
                </a:solidFill>
                <a:latin typeface="Arial Narrow"/>
                <a:cs typeface="Segoe UI"/>
              </a:rPr>
              <a:t>Plan Like a Boss Workshops:</a:t>
            </a:r>
          </a:p>
          <a:p>
            <a:pPr marL="285750" indent="-285750">
              <a:buFont typeface="Arial"/>
              <a:buChar char="•"/>
              <a:defRPr/>
            </a:pPr>
            <a:r>
              <a:rPr lang="en-US" sz="1100" dirty="0">
                <a:solidFill>
                  <a:srgbClr val="FFFFFF"/>
                </a:solidFill>
                <a:latin typeface="Arial Narrow"/>
                <a:cs typeface="Segoe UI"/>
              </a:rPr>
              <a:t>Get Organized</a:t>
            </a:r>
          </a:p>
          <a:p>
            <a:pPr marL="285750" indent="-285750">
              <a:buFont typeface="Arial"/>
              <a:buChar char="•"/>
              <a:defRPr/>
            </a:pPr>
            <a:r>
              <a:rPr lang="en-US" sz="1100" dirty="0">
                <a:solidFill>
                  <a:srgbClr val="FFFFFF"/>
                </a:solidFill>
                <a:latin typeface="Arial Narrow"/>
                <a:cs typeface="Segoe UI"/>
              </a:rPr>
              <a:t>Goal Setting &amp; Tracking</a:t>
            </a:r>
          </a:p>
          <a:p>
            <a:pPr marL="285750" indent="-285750">
              <a:buFont typeface="Arial"/>
              <a:buChar char="•"/>
              <a:defRPr/>
            </a:pPr>
            <a:r>
              <a:rPr lang="en-US" sz="1100" dirty="0">
                <a:solidFill>
                  <a:srgbClr val="FFFFFF"/>
                </a:solidFill>
                <a:latin typeface="Arial Narrow"/>
                <a:cs typeface="Segoe UI"/>
              </a:rPr>
              <a:t>Study-O-Gram</a:t>
            </a:r>
          </a:p>
          <a:p>
            <a:pPr marL="285750" indent="-285750">
              <a:buFont typeface="Arial"/>
              <a:buChar char="•"/>
              <a:defRPr/>
            </a:pPr>
            <a:r>
              <a:rPr lang="en-US" sz="1100" dirty="0">
                <a:solidFill>
                  <a:srgbClr val="FFFFFF"/>
                </a:solidFill>
                <a:latin typeface="Arial Narrow"/>
                <a:cs typeface="Segoe UI"/>
              </a:rPr>
              <a:t>Planning Projects</a:t>
            </a:r>
          </a:p>
          <a:p>
            <a:pPr>
              <a:defRPr/>
            </a:pPr>
            <a:endParaRPr lang="en-US" sz="1200" b="1" dirty="0">
              <a:solidFill>
                <a:srgbClr val="FFFFFF"/>
              </a:solidFill>
              <a:latin typeface="Arial Narrow"/>
              <a:cs typeface="Segoe UI"/>
            </a:endParaRPr>
          </a:p>
          <a:p>
            <a:pPr>
              <a:defRPr/>
            </a:pPr>
            <a:r>
              <a:rPr lang="en-US" sz="1200" b="1" dirty="0">
                <a:solidFill>
                  <a:srgbClr val="FFFFFF"/>
                </a:solidFill>
                <a:latin typeface="Arial Narrow"/>
                <a:cs typeface="Segoe UI"/>
              </a:rPr>
              <a:t>Time Savers Workshops:</a:t>
            </a:r>
          </a:p>
          <a:p>
            <a:pPr marL="285750" indent="-285750">
              <a:buFont typeface="Arial"/>
              <a:buChar char="•"/>
              <a:defRPr/>
            </a:pPr>
            <a:r>
              <a:rPr lang="en-US" sz="1100" dirty="0">
                <a:solidFill>
                  <a:srgbClr val="FFFFFF"/>
                </a:solidFill>
                <a:latin typeface="Arial Narrow"/>
                <a:cs typeface="Segoe UI"/>
              </a:rPr>
              <a:t>How to Study</a:t>
            </a:r>
          </a:p>
          <a:p>
            <a:pPr marL="285750" indent="-285750">
              <a:buFont typeface="Arial"/>
              <a:buChar char="•"/>
              <a:defRPr/>
            </a:pPr>
            <a:r>
              <a:rPr lang="en-US" sz="1100" dirty="0">
                <a:solidFill>
                  <a:srgbClr val="FFFFFF"/>
                </a:solidFill>
                <a:latin typeface="Arial Narrow"/>
                <a:cs typeface="Segoe UI"/>
              </a:rPr>
              <a:t>Notetaking Strategies</a:t>
            </a:r>
          </a:p>
          <a:p>
            <a:pPr marL="285750" indent="-285750">
              <a:buFont typeface="Arial"/>
              <a:buChar char="•"/>
              <a:defRPr/>
            </a:pPr>
            <a:r>
              <a:rPr lang="en-US" sz="1100" dirty="0">
                <a:solidFill>
                  <a:srgbClr val="FFFFFF"/>
                </a:solidFill>
                <a:latin typeface="Arial Narrow"/>
                <a:cs typeface="Segoe UI"/>
              </a:rPr>
              <a:t>Memorization Strategies</a:t>
            </a:r>
          </a:p>
        </p:txBody>
      </p:sp>
      <p:sp>
        <p:nvSpPr>
          <p:cNvPr id="107" name="TextBox 106">
            <a:extLst>
              <a:ext uri="{FF2B5EF4-FFF2-40B4-BE49-F238E27FC236}">
                <a16:creationId xmlns:a16="http://schemas.microsoft.com/office/drawing/2014/main" xmlns="" id="{296E929A-DC97-47C3-A867-F189BCC2BB2A}"/>
              </a:ext>
            </a:extLst>
          </p:cNvPr>
          <p:cNvSpPr txBox="1"/>
          <p:nvPr/>
        </p:nvSpPr>
        <p:spPr>
          <a:xfrm>
            <a:off x="4722647" y="1541054"/>
            <a:ext cx="2346687" cy="830997"/>
          </a:xfrm>
          <a:prstGeom prst="rect">
            <a:avLst/>
          </a:prstGeom>
          <a:noFill/>
        </p:spPr>
        <p:txBody>
          <a:bodyPr wrap="square" lIns="91440" tIns="45720" rIns="91440" bIns="45720" rtlCol="0" anchor="t">
            <a:spAutoFit/>
          </a:bodyPr>
          <a:lstStyle/>
          <a:p>
            <a:r>
              <a:rPr lang="en-US" sz="1200" dirty="0">
                <a:solidFill>
                  <a:prstClr val="white"/>
                </a:solidFill>
                <a:latin typeface="Georgia" panose="02040502050405020303" pitchFamily="18" charset="0"/>
              </a:rPr>
              <a:t>General Studies tutors are trained in study skills and academic strategies to support students in all disciplines. </a:t>
            </a:r>
            <a:endParaRPr lang="en-US" sz="1200" dirty="0">
              <a:solidFill>
                <a:prstClr val="white"/>
              </a:solidFill>
              <a:latin typeface="Calibri" panose="020F0502020204030204"/>
              <a:cs typeface="Calibri"/>
            </a:endParaRPr>
          </a:p>
        </p:txBody>
      </p:sp>
      <p:sp>
        <p:nvSpPr>
          <p:cNvPr id="106" name="TextBox 105">
            <a:extLst>
              <a:ext uri="{FF2B5EF4-FFF2-40B4-BE49-F238E27FC236}">
                <a16:creationId xmlns:a16="http://schemas.microsoft.com/office/drawing/2014/main" xmlns="" id="{CA608FFE-3497-4351-A931-19F2A6C7A1CB}"/>
              </a:ext>
            </a:extLst>
          </p:cNvPr>
          <p:cNvSpPr txBox="1"/>
          <p:nvPr/>
        </p:nvSpPr>
        <p:spPr>
          <a:xfrm>
            <a:off x="4679815" y="2740222"/>
            <a:ext cx="2389518"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defRPr/>
            </a:pPr>
            <a:r>
              <a:rPr lang="en-US" sz="1400" dirty="0">
                <a:solidFill>
                  <a:srgbClr val="FFFFFF"/>
                </a:solidFill>
                <a:latin typeface="Georgia" panose="02040502050405020303" pitchFamily="18" charset="0"/>
                <a:cs typeface="Segoe UI"/>
              </a:rPr>
              <a:t>Study Groups</a:t>
            </a:r>
          </a:p>
          <a:p>
            <a:pPr>
              <a:defRPr/>
            </a:pPr>
            <a:endParaRPr lang="en-US" sz="800" dirty="0">
              <a:solidFill>
                <a:srgbClr val="FFFFFF"/>
              </a:solidFill>
              <a:latin typeface="Georgia" panose="02040502050405020303" pitchFamily="18" charset="0"/>
              <a:cs typeface="Segoe UI"/>
            </a:endParaRPr>
          </a:p>
          <a:p>
            <a:pPr marL="171450" indent="-171450">
              <a:buFont typeface="Arial" panose="020B0604020202020204" pitchFamily="34" charset="0"/>
              <a:buChar char="•"/>
              <a:defRPr/>
            </a:pPr>
            <a:r>
              <a:rPr lang="en-US" sz="1100" dirty="0">
                <a:solidFill>
                  <a:srgbClr val="FFFFFF"/>
                </a:solidFill>
                <a:latin typeface="Arial Narrow"/>
                <a:cs typeface="Segoe UI"/>
              </a:rPr>
              <a:t>ACS 107</a:t>
            </a:r>
          </a:p>
          <a:p>
            <a:pPr marL="171450" indent="-171450">
              <a:buFont typeface="Arial" panose="020B0604020202020204" pitchFamily="34" charset="0"/>
              <a:buChar char="•"/>
              <a:defRPr/>
            </a:pPr>
            <a:r>
              <a:rPr lang="en-US" sz="1100" dirty="0">
                <a:solidFill>
                  <a:srgbClr val="FFFFFF"/>
                </a:solidFill>
                <a:latin typeface="Arial Narrow"/>
                <a:cs typeface="Segoe UI"/>
              </a:rPr>
              <a:t>ACS 108</a:t>
            </a:r>
          </a:p>
          <a:p>
            <a:pPr marL="171450" indent="-171450">
              <a:buFont typeface="Arial" panose="020B0604020202020204" pitchFamily="34" charset="0"/>
              <a:buChar char="•"/>
              <a:defRPr/>
            </a:pPr>
            <a:r>
              <a:rPr lang="en-US" sz="1100" dirty="0">
                <a:solidFill>
                  <a:srgbClr val="FFFFFF"/>
                </a:solidFill>
                <a:latin typeface="Arial Narrow"/>
                <a:cs typeface="Segoe UI"/>
              </a:rPr>
              <a:t>ANT 201</a:t>
            </a:r>
          </a:p>
          <a:p>
            <a:pPr marL="171450" indent="-171450">
              <a:buFont typeface="Arial" panose="020B0604020202020204" pitchFamily="34" charset="0"/>
              <a:buChar char="•"/>
              <a:defRPr/>
            </a:pPr>
            <a:r>
              <a:rPr lang="en-US" sz="1100" dirty="0">
                <a:solidFill>
                  <a:srgbClr val="FFFFFF"/>
                </a:solidFill>
                <a:latin typeface="Arial Narrow"/>
                <a:cs typeface="Segoe UI"/>
              </a:rPr>
              <a:t>COM 101</a:t>
            </a:r>
          </a:p>
          <a:p>
            <a:pPr marL="171450" indent="-171450">
              <a:buFont typeface="Arial" panose="020B0604020202020204" pitchFamily="34" charset="0"/>
              <a:buChar char="•"/>
              <a:defRPr/>
            </a:pPr>
            <a:endParaRPr lang="en-US" sz="1100" dirty="0">
              <a:solidFill>
                <a:srgbClr val="FFFFFF"/>
              </a:solidFill>
              <a:latin typeface="Arial Narrow"/>
              <a:cs typeface="Segoe UI"/>
            </a:endParaRPr>
          </a:p>
          <a:p>
            <a:pPr>
              <a:defRPr/>
            </a:pPr>
            <a:r>
              <a:rPr lang="en-US" sz="1100" dirty="0">
                <a:solidFill>
                  <a:srgbClr val="FFFFFF"/>
                </a:solidFill>
                <a:latin typeface="Arial Narrow"/>
                <a:cs typeface="Segoe UI"/>
              </a:rPr>
              <a:t>Visit the Learning Commons website to request a Study Group for classes not listed. Study Groups need three students to run.  </a:t>
            </a:r>
          </a:p>
          <a:p>
            <a:pPr>
              <a:defRPr/>
            </a:pPr>
            <a:endParaRPr lang="en-US" sz="1100" dirty="0">
              <a:solidFill>
                <a:srgbClr val="FFFFFF"/>
              </a:solidFill>
              <a:latin typeface="Arial Narrow"/>
              <a:cs typeface="Segoe UI"/>
            </a:endParaRPr>
          </a:p>
          <a:p>
            <a:pPr>
              <a:defRPr/>
            </a:pPr>
            <a:endParaRPr lang="en-US" sz="1100" dirty="0">
              <a:solidFill>
                <a:srgbClr val="FFFFFF"/>
              </a:solidFill>
              <a:latin typeface="Arial Narrow"/>
              <a:cs typeface="Segoe UI"/>
            </a:endParaRPr>
          </a:p>
          <a:p>
            <a:pPr>
              <a:defRPr/>
            </a:pPr>
            <a:endParaRPr lang="en-US" sz="1100" dirty="0">
              <a:solidFill>
                <a:srgbClr val="FFFFFF"/>
              </a:solidFill>
              <a:latin typeface="Arial Narrow"/>
              <a:cs typeface="Segoe UI"/>
            </a:endParaRPr>
          </a:p>
          <a:p>
            <a:pPr>
              <a:defRPr/>
            </a:pPr>
            <a:endParaRPr lang="en-US" sz="1100" dirty="0">
              <a:solidFill>
                <a:srgbClr val="FFFFFF"/>
              </a:solidFill>
              <a:latin typeface="Arial Narrow"/>
              <a:cs typeface="Segoe UI"/>
            </a:endParaRPr>
          </a:p>
          <a:p>
            <a:pPr>
              <a:defRPr/>
            </a:pPr>
            <a:endParaRPr lang="en-US" sz="1100" dirty="0">
              <a:solidFill>
                <a:srgbClr val="FFFFFF"/>
              </a:solidFill>
              <a:latin typeface="Arial Narrow"/>
              <a:cs typeface="Segoe UI"/>
            </a:endParaRPr>
          </a:p>
          <a:p>
            <a:pPr>
              <a:defRPr/>
            </a:pPr>
            <a:endParaRPr lang="en-US" sz="1100" dirty="0">
              <a:solidFill>
                <a:srgbClr val="FFFFFF"/>
              </a:solidFill>
              <a:latin typeface="Arial Narrow"/>
              <a:cs typeface="Segoe UI"/>
            </a:endParaRPr>
          </a:p>
          <a:p>
            <a:pPr algn="ctr">
              <a:defRPr/>
            </a:pPr>
            <a:r>
              <a:rPr lang="en-US" sz="1100" dirty="0">
                <a:solidFill>
                  <a:prstClr val="white"/>
                </a:solidFill>
                <a:latin typeface="Arial Narrow"/>
                <a:cs typeface="Segoe UI"/>
              </a:rPr>
              <a:t>Afterhours Study Help is available 24/7 for disciplines not listed.</a:t>
            </a:r>
          </a:p>
          <a:p>
            <a:pPr>
              <a:defRPr/>
            </a:pPr>
            <a:endParaRPr lang="en-US" sz="1100" dirty="0">
              <a:solidFill>
                <a:srgbClr val="FFFFFF"/>
              </a:solidFill>
              <a:latin typeface="Arial Narrow"/>
              <a:cs typeface="Segoe UI"/>
            </a:endParaRPr>
          </a:p>
        </p:txBody>
      </p:sp>
      <p:sp>
        <p:nvSpPr>
          <p:cNvPr id="3" name="TextBox 2">
            <a:extLst>
              <a:ext uri="{FF2B5EF4-FFF2-40B4-BE49-F238E27FC236}">
                <a16:creationId xmlns:a16="http://schemas.microsoft.com/office/drawing/2014/main" xmlns="" id="{862540E5-8DE9-4455-B7D0-FEFDD9903BA4}"/>
              </a:ext>
            </a:extLst>
          </p:cNvPr>
          <p:cNvSpPr txBox="1"/>
          <p:nvPr/>
        </p:nvSpPr>
        <p:spPr>
          <a:xfrm>
            <a:off x="8253246" y="1430709"/>
            <a:ext cx="1228093" cy="369332"/>
          </a:xfrm>
          <a:prstGeom prst="rect">
            <a:avLst/>
          </a:prstGeom>
          <a:noFill/>
        </p:spPr>
        <p:txBody>
          <a:bodyPr wrap="none" rtlCol="0">
            <a:spAutoFit/>
          </a:bodyPr>
          <a:lstStyle/>
          <a:p>
            <a:r>
              <a:rPr lang="en-US" dirty="0">
                <a:solidFill>
                  <a:prstClr val="white"/>
                </a:solidFill>
                <a:latin typeface="Calibri" panose="020F0502020204030204"/>
              </a:rPr>
              <a:t>Workshops</a:t>
            </a:r>
          </a:p>
        </p:txBody>
      </p:sp>
      <p:sp>
        <p:nvSpPr>
          <p:cNvPr id="5" name="TextBox 4">
            <a:extLst>
              <a:ext uri="{FF2B5EF4-FFF2-40B4-BE49-F238E27FC236}">
                <a16:creationId xmlns:a16="http://schemas.microsoft.com/office/drawing/2014/main" xmlns="" id="{4EB72196-7058-4424-8C6D-845A42B649C2}"/>
              </a:ext>
            </a:extLst>
          </p:cNvPr>
          <p:cNvSpPr txBox="1"/>
          <p:nvPr/>
        </p:nvSpPr>
        <p:spPr>
          <a:xfrm>
            <a:off x="7602558" y="5744261"/>
            <a:ext cx="2586322" cy="323165"/>
          </a:xfrm>
          <a:prstGeom prst="rect">
            <a:avLst/>
          </a:prstGeom>
          <a:noFill/>
        </p:spPr>
        <p:txBody>
          <a:bodyPr wrap="square" rtlCol="0">
            <a:spAutoFit/>
          </a:bodyPr>
          <a:lstStyle/>
          <a:p>
            <a:r>
              <a:rPr lang="en-US" sz="1500" b="1" dirty="0">
                <a:solidFill>
                  <a:srgbClr val="FFFFFF"/>
                </a:solidFill>
                <a:latin typeface="Arial Narrow"/>
                <a:cs typeface="Segoe UI"/>
              </a:rPr>
              <a:t>Visit wccnet.edu/LC for details!</a:t>
            </a:r>
            <a:endParaRPr lang="en-US" sz="1500" dirty="0">
              <a:solidFill>
                <a:srgbClr val="000000"/>
              </a:solidFill>
              <a:latin typeface="Arial Narrow"/>
              <a:cs typeface="Segoe UI"/>
            </a:endParaRPr>
          </a:p>
        </p:txBody>
      </p:sp>
    </p:spTree>
    <p:extLst>
      <p:ext uri="{BB962C8B-B14F-4D97-AF65-F5344CB8AC3E}">
        <p14:creationId xmlns:p14="http://schemas.microsoft.com/office/powerpoint/2010/main" xmlns="" val="3826647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ctangle 92"/>
          <p:cNvSpPr/>
          <p:nvPr/>
        </p:nvSpPr>
        <p:spPr>
          <a:xfrm>
            <a:off x="1524000" y="1"/>
            <a:ext cx="9144000" cy="1286761"/>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endParaRPr lang="en-US" b="1">
              <a:ln w="22225">
                <a:solidFill>
                  <a:srgbClr val="ED7D31"/>
                </a:solidFill>
                <a:prstDash val="solid"/>
              </a:ln>
              <a:solidFill>
                <a:prstClr val="white"/>
              </a:solidFill>
              <a:latin typeface="Calibri" panose="020F0502020204030204"/>
            </a:endParaRPr>
          </a:p>
        </p:txBody>
      </p:sp>
      <p:grpSp>
        <p:nvGrpSpPr>
          <p:cNvPr id="3" name="Group 2"/>
          <p:cNvGrpSpPr/>
          <p:nvPr/>
        </p:nvGrpSpPr>
        <p:grpSpPr>
          <a:xfrm>
            <a:off x="2584757" y="1275552"/>
            <a:ext cx="4849635" cy="523220"/>
            <a:chOff x="3137056" y="1225638"/>
            <a:chExt cx="5340425" cy="353777"/>
          </a:xfrm>
        </p:grpSpPr>
        <p:sp>
          <p:nvSpPr>
            <p:cNvPr id="11" name="TextBox 10"/>
            <p:cNvSpPr txBox="1"/>
            <p:nvPr/>
          </p:nvSpPr>
          <p:spPr>
            <a:xfrm>
              <a:off x="3137056" y="1296889"/>
              <a:ext cx="1340163" cy="208104"/>
            </a:xfrm>
            <a:prstGeom prst="rect">
              <a:avLst/>
            </a:prstGeom>
            <a:noFill/>
          </p:spPr>
          <p:txBody>
            <a:bodyPr wrap="none" rtlCol="0">
              <a:spAutoFit/>
            </a:bodyPr>
            <a:lstStyle/>
            <a:p>
              <a:pPr algn="ctr">
                <a:defRPr/>
              </a:pPr>
              <a:r>
                <a:rPr lang="en-US" sz="1400" dirty="0">
                  <a:solidFill>
                    <a:prstClr val="black"/>
                  </a:solidFill>
                  <a:latin typeface="Georgia" panose="02040502050405020303" pitchFamily="18" charset="0"/>
                </a:rPr>
                <a:t>Mathematics</a:t>
              </a:r>
            </a:p>
          </p:txBody>
        </p:sp>
        <p:sp>
          <p:nvSpPr>
            <p:cNvPr id="12" name="TextBox 11"/>
            <p:cNvSpPr txBox="1"/>
            <p:nvPr/>
          </p:nvSpPr>
          <p:spPr>
            <a:xfrm>
              <a:off x="5191162" y="1304666"/>
              <a:ext cx="995943" cy="208104"/>
            </a:xfrm>
            <a:prstGeom prst="rect">
              <a:avLst/>
            </a:prstGeom>
            <a:noFill/>
          </p:spPr>
          <p:txBody>
            <a:bodyPr wrap="none" rtlCol="0">
              <a:spAutoFit/>
            </a:bodyPr>
            <a:lstStyle/>
            <a:p>
              <a:pPr algn="ctr">
                <a:defRPr/>
              </a:pPr>
              <a:r>
                <a:rPr lang="en-US" sz="1400" dirty="0">
                  <a:solidFill>
                    <a:prstClr val="black"/>
                  </a:solidFill>
                  <a:latin typeface="Georgia" panose="02040502050405020303" pitchFamily="18" charset="0"/>
                </a:rPr>
                <a:t>Statistics</a:t>
              </a:r>
              <a:endParaRPr lang="en-US" sz="1100" dirty="0">
                <a:solidFill>
                  <a:prstClr val="black"/>
                </a:solidFill>
                <a:latin typeface="Georgia" panose="02040502050405020303" pitchFamily="18" charset="0"/>
              </a:endParaRPr>
            </a:p>
          </p:txBody>
        </p:sp>
        <p:sp>
          <p:nvSpPr>
            <p:cNvPr id="16" name="TextBox 15"/>
            <p:cNvSpPr txBox="1"/>
            <p:nvPr/>
          </p:nvSpPr>
          <p:spPr>
            <a:xfrm>
              <a:off x="6759560" y="1225638"/>
              <a:ext cx="1717921" cy="353777"/>
            </a:xfrm>
            <a:prstGeom prst="rect">
              <a:avLst/>
            </a:prstGeom>
            <a:noFill/>
          </p:spPr>
          <p:txBody>
            <a:bodyPr wrap="none" rtlCol="0">
              <a:spAutoFit/>
            </a:bodyPr>
            <a:lstStyle/>
            <a:p>
              <a:pPr algn="ctr">
                <a:defRPr/>
              </a:pPr>
              <a:r>
                <a:rPr lang="en-US" sz="1400" dirty="0">
                  <a:solidFill>
                    <a:prstClr val="black"/>
                  </a:solidFill>
                  <a:latin typeface="Georgia" panose="02040502050405020303" pitchFamily="18" charset="0"/>
                </a:rPr>
                <a:t>Computer &amp; Web</a:t>
              </a:r>
            </a:p>
            <a:p>
              <a:pPr algn="ctr">
                <a:defRPr/>
              </a:pPr>
              <a:r>
                <a:rPr lang="en-US" sz="1400" dirty="0">
                  <a:solidFill>
                    <a:prstClr val="black"/>
                  </a:solidFill>
                  <a:latin typeface="Georgia" panose="02040502050405020303" pitchFamily="18" charset="0"/>
                </a:rPr>
                <a:t>Programming</a:t>
              </a:r>
            </a:p>
          </p:txBody>
        </p:sp>
      </p:grpSp>
      <p:grpSp>
        <p:nvGrpSpPr>
          <p:cNvPr id="17" name="Group 16"/>
          <p:cNvGrpSpPr/>
          <p:nvPr/>
        </p:nvGrpSpPr>
        <p:grpSpPr>
          <a:xfrm>
            <a:off x="2086729" y="6315826"/>
            <a:ext cx="8358748" cy="553998"/>
            <a:chOff x="562729" y="6315826"/>
            <a:chExt cx="8358748" cy="553998"/>
          </a:xfrm>
        </p:grpSpPr>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62729" y="6320726"/>
              <a:ext cx="3347548" cy="459125"/>
            </a:xfrm>
            <a:prstGeom prst="rect">
              <a:avLst/>
            </a:prstGeom>
          </p:spPr>
        </p:pic>
        <p:sp>
          <p:nvSpPr>
            <p:cNvPr id="8" name="TextBox 7"/>
            <p:cNvSpPr txBox="1"/>
            <p:nvPr/>
          </p:nvSpPr>
          <p:spPr>
            <a:xfrm>
              <a:off x="4273110" y="6315826"/>
              <a:ext cx="4648367" cy="553998"/>
            </a:xfrm>
            <a:prstGeom prst="rect">
              <a:avLst/>
            </a:prstGeom>
            <a:noFill/>
          </p:spPr>
          <p:txBody>
            <a:bodyPr wrap="square" rtlCol="0">
              <a:spAutoFit/>
            </a:bodyPr>
            <a:lstStyle/>
            <a:p>
              <a:pPr>
                <a:defRPr/>
              </a:pPr>
              <a:r>
                <a:rPr lang="en-US" sz="600" b="1" dirty="0">
                  <a:solidFill>
                    <a:prstClr val="black"/>
                  </a:solidFill>
                  <a:latin typeface="Calibri" panose="020F0502020204030204"/>
                </a:rPr>
                <a:t>Washtenaw Community College does not discriminate </a:t>
              </a:r>
              <a:r>
                <a:rPr lang="en-US" sz="600" dirty="0">
                  <a:solidFill>
                    <a:prstClr val="black"/>
                  </a:solidFill>
                  <a:latin typeface="Calibri" panose="020F0502020204030204"/>
                </a:rPr>
                <a:t>on the basis of religion, race, color, national origin, age, sex, height, weight, marital status, disability, veteran status, sexual orientation, gender identity, gender expression, or any other protected status in its programs and activities. The following office has been designated to handle inquiries regarding non-discrimination policies, Title IX or ADA/504 inquires: Vice President of Student &amp; Academic Services, SC 247, 734-973-3536.</a:t>
              </a:r>
            </a:p>
            <a:p>
              <a:pPr>
                <a:defRPr/>
              </a:pPr>
              <a:endParaRPr lang="en-US" sz="600" dirty="0">
                <a:solidFill>
                  <a:prstClr val="black"/>
                </a:solidFill>
                <a:latin typeface="Calibri" panose="020F0502020204030204"/>
              </a:endParaRPr>
            </a:p>
          </p:txBody>
        </p:sp>
      </p:grpSp>
      <p:grpSp>
        <p:nvGrpSpPr>
          <p:cNvPr id="90" name="Group 89"/>
          <p:cNvGrpSpPr/>
          <p:nvPr/>
        </p:nvGrpSpPr>
        <p:grpSpPr>
          <a:xfrm>
            <a:off x="1903545" y="105278"/>
            <a:ext cx="8541933" cy="646331"/>
            <a:chOff x="398545" y="57547"/>
            <a:chExt cx="8541933" cy="646331"/>
          </a:xfrm>
        </p:grpSpPr>
        <p:sp>
          <p:nvSpPr>
            <p:cNvPr id="91" name="TextBox 90"/>
            <p:cNvSpPr txBox="1"/>
            <p:nvPr/>
          </p:nvSpPr>
          <p:spPr>
            <a:xfrm>
              <a:off x="398545" y="109555"/>
              <a:ext cx="4311205" cy="553998"/>
            </a:xfrm>
            <a:prstGeom prst="rect">
              <a:avLst/>
            </a:prstGeom>
            <a:noFill/>
          </p:spPr>
          <p:txBody>
            <a:bodyPr wrap="square" rtlCol="0">
              <a:spAutoFit/>
            </a:bodyPr>
            <a:lstStyle/>
            <a:p>
              <a:r>
                <a:rPr lang="en-US" sz="3000" i="1" dirty="0">
                  <a:solidFill>
                    <a:srgbClr val="E7E6E6">
                      <a:lumMod val="25000"/>
                    </a:srgbClr>
                  </a:solidFill>
                  <a:latin typeface="Georgia" panose="02040502050405020303" pitchFamily="18" charset="0"/>
                </a:rPr>
                <a:t>Drop-In Study Help</a:t>
              </a:r>
            </a:p>
          </p:txBody>
        </p:sp>
        <p:sp>
          <p:nvSpPr>
            <p:cNvPr id="92" name="TextBox 91"/>
            <p:cNvSpPr txBox="1"/>
            <p:nvPr/>
          </p:nvSpPr>
          <p:spPr>
            <a:xfrm>
              <a:off x="4273110" y="57547"/>
              <a:ext cx="4667368" cy="646331"/>
            </a:xfrm>
            <a:prstGeom prst="rect">
              <a:avLst/>
            </a:prstGeom>
            <a:noFill/>
          </p:spPr>
          <p:txBody>
            <a:bodyPr wrap="none" lIns="91440" tIns="45720" rIns="91440" bIns="45720" rtlCol="0" anchor="t">
              <a:spAutoFit/>
            </a:bodyPr>
            <a:lstStyle/>
            <a:p>
              <a:pPr>
                <a:defRPr/>
              </a:pPr>
              <a:r>
                <a:rPr lang="en-US" i="1" dirty="0">
                  <a:solidFill>
                    <a:srgbClr val="E7E6E6">
                      <a:lumMod val="25000"/>
                    </a:srgbClr>
                  </a:solidFill>
                  <a:latin typeface="Georgia" panose="02040502050405020303" pitchFamily="18" charset="0"/>
                </a:rPr>
                <a:t>Math, Business &amp; Technical Foundations</a:t>
              </a:r>
              <a:endParaRPr lang="en-US" sz="3200" i="1" dirty="0">
                <a:solidFill>
                  <a:srgbClr val="E7E6E6">
                    <a:lumMod val="25000"/>
                  </a:srgbClr>
                </a:solidFill>
                <a:latin typeface="Georgia" panose="02040502050405020303" pitchFamily="18" charset="0"/>
              </a:endParaRPr>
            </a:p>
            <a:p>
              <a:pPr>
                <a:defRPr/>
              </a:pPr>
              <a:r>
                <a:rPr lang="en-US" i="1" dirty="0">
                  <a:solidFill>
                    <a:srgbClr val="E7E6E6">
                      <a:lumMod val="25000"/>
                    </a:srgbClr>
                  </a:solidFill>
                  <a:latin typeface="Calibri" panose="020F0502020204030204"/>
                </a:rPr>
                <a:t>Winter 2021                                     wccnet.edu/LC</a:t>
              </a:r>
              <a:endParaRPr lang="en-US" i="1" dirty="0">
                <a:solidFill>
                  <a:srgbClr val="E7E6E6">
                    <a:lumMod val="25000"/>
                  </a:srgbClr>
                </a:solidFill>
                <a:latin typeface="Calibri" panose="020F0502020204030204"/>
                <a:cs typeface="Calibri"/>
              </a:endParaRPr>
            </a:p>
          </p:txBody>
        </p:sp>
      </p:grpSp>
      <p:grpSp>
        <p:nvGrpSpPr>
          <p:cNvPr id="56" name="Group 55">
            <a:extLst>
              <a:ext uri="{FF2B5EF4-FFF2-40B4-BE49-F238E27FC236}">
                <a16:creationId xmlns:a16="http://schemas.microsoft.com/office/drawing/2014/main" xmlns="" id="{53172BD3-6017-4CC6-8B00-2A14E3D66A90}"/>
              </a:ext>
            </a:extLst>
          </p:cNvPr>
          <p:cNvGrpSpPr/>
          <p:nvPr/>
        </p:nvGrpSpPr>
        <p:grpSpPr>
          <a:xfrm>
            <a:off x="2384042" y="1746616"/>
            <a:ext cx="5050350" cy="4070148"/>
            <a:chOff x="1504993" y="327532"/>
            <a:chExt cx="3298460" cy="4200610"/>
          </a:xfrm>
        </p:grpSpPr>
        <p:sp>
          <p:nvSpPr>
            <p:cNvPr id="58" name="Rectangle 57">
              <a:extLst>
                <a:ext uri="{FF2B5EF4-FFF2-40B4-BE49-F238E27FC236}">
                  <a16:creationId xmlns:a16="http://schemas.microsoft.com/office/drawing/2014/main" xmlns="" id="{809AED9F-3858-4875-B27A-FABE1190BC4D}"/>
                </a:ext>
              </a:extLst>
            </p:cNvPr>
            <p:cNvSpPr/>
            <p:nvPr/>
          </p:nvSpPr>
          <p:spPr>
            <a:xfrm>
              <a:off x="1504994" y="1198967"/>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r>
                <a:rPr lang="en-US" sz="1400" dirty="0">
                  <a:solidFill>
                    <a:prstClr val="white"/>
                  </a:solidFill>
                  <a:latin typeface="Arial Narrow"/>
                </a:rPr>
                <a:t>10am to 4pm</a:t>
              </a:r>
              <a:endParaRPr lang="en-US" sz="1400" dirty="0">
                <a:solidFill>
                  <a:prstClr val="white"/>
                </a:solidFill>
                <a:latin typeface="Calibri" panose="020F0502020204030204"/>
              </a:endParaRPr>
            </a:p>
          </p:txBody>
        </p:sp>
        <p:sp>
          <p:nvSpPr>
            <p:cNvPr id="59" name="Rectangle 58">
              <a:extLst>
                <a:ext uri="{FF2B5EF4-FFF2-40B4-BE49-F238E27FC236}">
                  <a16:creationId xmlns:a16="http://schemas.microsoft.com/office/drawing/2014/main" xmlns="" id="{C91ADB39-B516-4C29-AB8A-3CC9492AC6D5}"/>
                </a:ext>
              </a:extLst>
            </p:cNvPr>
            <p:cNvSpPr/>
            <p:nvPr/>
          </p:nvSpPr>
          <p:spPr>
            <a:xfrm>
              <a:off x="2658847" y="1193739"/>
              <a:ext cx="1022673" cy="698863"/>
            </a:xfrm>
            <a:prstGeom prst="rect">
              <a:avLst/>
            </a:prstGeom>
            <a:solidFill>
              <a:schemeClr val="accent6">
                <a:lumMod val="75000"/>
              </a:schemeClr>
            </a:solidFill>
            <a:ln>
              <a:solidFill>
                <a:schemeClr val="accent6">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en-US" sz="1400" dirty="0">
                <a:solidFill>
                  <a:prstClr val="white"/>
                </a:solidFill>
                <a:latin typeface="Arial Narrow" panose="020B0606020202030204" pitchFamily="34" charset="0"/>
              </a:endParaRPr>
            </a:p>
          </p:txBody>
        </p:sp>
        <p:sp>
          <p:nvSpPr>
            <p:cNvPr id="61" name="Rectangle 60">
              <a:extLst>
                <a:ext uri="{FF2B5EF4-FFF2-40B4-BE49-F238E27FC236}">
                  <a16:creationId xmlns:a16="http://schemas.microsoft.com/office/drawing/2014/main" xmlns="" id="{481081D7-0B4A-492F-BBA7-DCBF687BF4FD}"/>
                </a:ext>
              </a:extLst>
            </p:cNvPr>
            <p:cNvSpPr/>
            <p:nvPr/>
          </p:nvSpPr>
          <p:spPr>
            <a:xfrm>
              <a:off x="3776293" y="1189961"/>
              <a:ext cx="1022673" cy="702641"/>
            </a:xfrm>
            <a:prstGeom prst="rect">
              <a:avLst/>
            </a:prstGeom>
            <a:solidFill>
              <a:srgbClr val="1B7EB5"/>
            </a:solidFill>
            <a:ln>
              <a:solidFill>
                <a:srgbClr val="1B7EB5"/>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r>
                <a:rPr lang="en-US" sz="1400" dirty="0">
                  <a:solidFill>
                    <a:prstClr val="white"/>
                  </a:solidFill>
                  <a:latin typeface="Arial Narrow"/>
                </a:rPr>
                <a:t>5pm to 8pm</a:t>
              </a:r>
            </a:p>
          </p:txBody>
        </p:sp>
        <p:sp>
          <p:nvSpPr>
            <p:cNvPr id="69" name="Rectangle 68">
              <a:extLst>
                <a:ext uri="{FF2B5EF4-FFF2-40B4-BE49-F238E27FC236}">
                  <a16:creationId xmlns:a16="http://schemas.microsoft.com/office/drawing/2014/main" xmlns="" id="{041481F6-38D5-48BA-8C01-3F8F6C76A2F7}"/>
                </a:ext>
              </a:extLst>
            </p:cNvPr>
            <p:cNvSpPr/>
            <p:nvPr/>
          </p:nvSpPr>
          <p:spPr>
            <a:xfrm>
              <a:off x="1506326" y="327532"/>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r>
                <a:rPr lang="en-US" sz="1400" dirty="0">
                  <a:solidFill>
                    <a:prstClr val="white"/>
                  </a:solidFill>
                  <a:latin typeface="Arial Narrow" panose="020B0606020202030204" pitchFamily="34" charset="0"/>
                </a:rPr>
                <a:t>3pm to 6pm</a:t>
              </a:r>
              <a:endParaRPr lang="en-US" sz="1400" dirty="0">
                <a:solidFill>
                  <a:prstClr val="white"/>
                </a:solidFill>
                <a:latin typeface="Calibri" panose="020F0502020204030204"/>
              </a:endParaRPr>
            </a:p>
          </p:txBody>
        </p:sp>
        <p:sp>
          <p:nvSpPr>
            <p:cNvPr id="70" name="Rectangle 69">
              <a:extLst>
                <a:ext uri="{FF2B5EF4-FFF2-40B4-BE49-F238E27FC236}">
                  <a16:creationId xmlns:a16="http://schemas.microsoft.com/office/drawing/2014/main" xmlns="" id="{9E8C1AF5-45BA-4EE6-B828-74D84E5151D6}"/>
                </a:ext>
              </a:extLst>
            </p:cNvPr>
            <p:cNvSpPr/>
            <p:nvPr/>
          </p:nvSpPr>
          <p:spPr>
            <a:xfrm>
              <a:off x="1504993" y="2947356"/>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r>
                <a:rPr lang="en-US" sz="1400" dirty="0">
                  <a:solidFill>
                    <a:prstClr val="white"/>
                  </a:solidFill>
                  <a:latin typeface="Arial Narrow"/>
                </a:rPr>
                <a:t>12pm to 3pm</a:t>
              </a:r>
              <a:endParaRPr lang="en-US" sz="1400" dirty="0">
                <a:solidFill>
                  <a:prstClr val="white"/>
                </a:solidFill>
                <a:latin typeface="Calibri" panose="020F0502020204030204"/>
              </a:endParaRPr>
            </a:p>
          </p:txBody>
        </p:sp>
        <p:sp>
          <p:nvSpPr>
            <p:cNvPr id="76" name="Rectangle 75">
              <a:extLst>
                <a:ext uri="{FF2B5EF4-FFF2-40B4-BE49-F238E27FC236}">
                  <a16:creationId xmlns:a16="http://schemas.microsoft.com/office/drawing/2014/main" xmlns="" id="{A082E2C3-25C4-40B0-A55E-831469C3610F}"/>
                </a:ext>
              </a:extLst>
            </p:cNvPr>
            <p:cNvSpPr/>
            <p:nvPr/>
          </p:nvSpPr>
          <p:spPr>
            <a:xfrm>
              <a:off x="1506326" y="3825502"/>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r>
                <a:rPr lang="en-US" sz="1400" dirty="0">
                  <a:solidFill>
                    <a:prstClr val="white"/>
                  </a:solidFill>
                  <a:latin typeface="Arial Narrow"/>
                </a:rPr>
                <a:t>10am to 2pm</a:t>
              </a:r>
            </a:p>
            <a:p>
              <a:pPr algn="ctr">
                <a:defRPr/>
              </a:pPr>
              <a:r>
                <a:rPr lang="en-US" sz="1400" dirty="0">
                  <a:solidFill>
                    <a:prstClr val="white"/>
                  </a:solidFill>
                  <a:latin typeface="Arial Narrow"/>
                </a:rPr>
                <a:t>3pm to 5pm</a:t>
              </a:r>
            </a:p>
          </p:txBody>
        </p:sp>
        <p:sp>
          <p:nvSpPr>
            <p:cNvPr id="85" name="Rectangle 84">
              <a:extLst>
                <a:ext uri="{FF2B5EF4-FFF2-40B4-BE49-F238E27FC236}">
                  <a16:creationId xmlns:a16="http://schemas.microsoft.com/office/drawing/2014/main" xmlns="" id="{A4C900D2-4372-467E-A5DA-452A033B81E4}"/>
                </a:ext>
              </a:extLst>
            </p:cNvPr>
            <p:cNvSpPr/>
            <p:nvPr/>
          </p:nvSpPr>
          <p:spPr>
            <a:xfrm>
              <a:off x="1504994" y="2073161"/>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r>
                <a:rPr lang="en-US" sz="1400" dirty="0">
                  <a:solidFill>
                    <a:prstClr val="white"/>
                  </a:solidFill>
                  <a:latin typeface="Arial Narrow" panose="020B0606020202030204" pitchFamily="34" charset="0"/>
                </a:rPr>
                <a:t>11am to 8pm</a:t>
              </a:r>
              <a:endParaRPr lang="en-US" sz="1400" dirty="0">
                <a:solidFill>
                  <a:prstClr val="white"/>
                </a:solidFill>
                <a:latin typeface="Calibri" panose="020F0502020204030204"/>
              </a:endParaRPr>
            </a:p>
          </p:txBody>
        </p:sp>
        <p:sp>
          <p:nvSpPr>
            <p:cNvPr id="96" name="Rectangle 95">
              <a:extLst>
                <a:ext uri="{FF2B5EF4-FFF2-40B4-BE49-F238E27FC236}">
                  <a16:creationId xmlns:a16="http://schemas.microsoft.com/office/drawing/2014/main" xmlns="" id="{B482C3A5-F03A-4672-88EE-78C1CE113584}"/>
                </a:ext>
              </a:extLst>
            </p:cNvPr>
            <p:cNvSpPr/>
            <p:nvPr/>
          </p:nvSpPr>
          <p:spPr>
            <a:xfrm>
              <a:off x="3776293" y="2073161"/>
              <a:ext cx="1022673" cy="738942"/>
            </a:xfrm>
            <a:prstGeom prst="rect">
              <a:avLst/>
            </a:prstGeom>
            <a:solidFill>
              <a:srgbClr val="1B7EB5"/>
            </a:solidFill>
            <a:ln>
              <a:solidFill>
                <a:srgbClr val="1B7EB5"/>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en-US" sz="1400" dirty="0">
                <a:solidFill>
                  <a:prstClr val="white"/>
                </a:solidFill>
                <a:latin typeface="Arial Narrow" panose="020B0606020202030204" pitchFamily="34" charset="0"/>
              </a:endParaRPr>
            </a:p>
          </p:txBody>
        </p:sp>
        <p:sp>
          <p:nvSpPr>
            <p:cNvPr id="97" name="Rectangle 96">
              <a:extLst>
                <a:ext uri="{FF2B5EF4-FFF2-40B4-BE49-F238E27FC236}">
                  <a16:creationId xmlns:a16="http://schemas.microsoft.com/office/drawing/2014/main" xmlns="" id="{483A753D-0DF9-4F57-BFA4-F0EC1C95A703}"/>
                </a:ext>
              </a:extLst>
            </p:cNvPr>
            <p:cNvSpPr/>
            <p:nvPr/>
          </p:nvSpPr>
          <p:spPr>
            <a:xfrm>
              <a:off x="3776292" y="2940753"/>
              <a:ext cx="1022673" cy="702641"/>
            </a:xfrm>
            <a:prstGeom prst="rect">
              <a:avLst/>
            </a:prstGeom>
            <a:solidFill>
              <a:srgbClr val="1B7EB5"/>
            </a:solidFill>
            <a:ln>
              <a:solidFill>
                <a:srgbClr val="1B7EB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en-US" sz="1400" dirty="0">
                <a:solidFill>
                  <a:prstClr val="white"/>
                </a:solidFill>
                <a:latin typeface="Arial Narrow" panose="020B0606020202030204" pitchFamily="34" charset="0"/>
              </a:endParaRPr>
            </a:p>
          </p:txBody>
        </p:sp>
        <p:sp>
          <p:nvSpPr>
            <p:cNvPr id="98" name="Rectangle 97">
              <a:extLst>
                <a:ext uri="{FF2B5EF4-FFF2-40B4-BE49-F238E27FC236}">
                  <a16:creationId xmlns:a16="http://schemas.microsoft.com/office/drawing/2014/main" xmlns="" id="{B585DD60-7E4F-4B0C-A98F-0A49E95FDBF4}"/>
                </a:ext>
              </a:extLst>
            </p:cNvPr>
            <p:cNvSpPr/>
            <p:nvPr/>
          </p:nvSpPr>
          <p:spPr>
            <a:xfrm>
              <a:off x="3775493" y="3823091"/>
              <a:ext cx="1022673" cy="702641"/>
            </a:xfrm>
            <a:prstGeom prst="rect">
              <a:avLst/>
            </a:prstGeom>
            <a:solidFill>
              <a:srgbClr val="1B7EB5"/>
            </a:solidFill>
            <a:ln>
              <a:solidFill>
                <a:srgbClr val="1B7EB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r>
                <a:rPr lang="en-US" sz="1400" dirty="0">
                  <a:solidFill>
                    <a:prstClr val="white"/>
                  </a:solidFill>
                  <a:latin typeface="Arial Narrow"/>
                </a:rPr>
                <a:t>3pm to 6pm</a:t>
              </a:r>
              <a:endParaRPr lang="en-US" sz="1400" dirty="0">
                <a:solidFill>
                  <a:prstClr val="white"/>
                </a:solidFill>
                <a:latin typeface="Arial Narrow" panose="020B0606020202030204" pitchFamily="34" charset="0"/>
              </a:endParaRPr>
            </a:p>
          </p:txBody>
        </p:sp>
        <p:sp>
          <p:nvSpPr>
            <p:cNvPr id="100" name="Rectangle 99">
              <a:extLst>
                <a:ext uri="{FF2B5EF4-FFF2-40B4-BE49-F238E27FC236}">
                  <a16:creationId xmlns:a16="http://schemas.microsoft.com/office/drawing/2014/main" xmlns="" id="{E0A98EF3-BEF2-43C3-A748-B80692C4B220}"/>
                </a:ext>
              </a:extLst>
            </p:cNvPr>
            <p:cNvSpPr/>
            <p:nvPr/>
          </p:nvSpPr>
          <p:spPr>
            <a:xfrm>
              <a:off x="3780780" y="341506"/>
              <a:ext cx="1022673" cy="702641"/>
            </a:xfrm>
            <a:prstGeom prst="rect">
              <a:avLst/>
            </a:prstGeom>
            <a:solidFill>
              <a:srgbClr val="1B7EB5"/>
            </a:solidFill>
            <a:ln>
              <a:solidFill>
                <a:srgbClr val="1B7EB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en-US" sz="1400" dirty="0">
                <a:solidFill>
                  <a:prstClr val="white"/>
                </a:solidFill>
                <a:latin typeface="Arial Narrow" panose="020B0606020202030204" pitchFamily="34" charset="0"/>
              </a:endParaRPr>
            </a:p>
          </p:txBody>
        </p:sp>
        <p:sp>
          <p:nvSpPr>
            <p:cNvPr id="111" name="Rectangle 110">
              <a:extLst>
                <a:ext uri="{FF2B5EF4-FFF2-40B4-BE49-F238E27FC236}">
                  <a16:creationId xmlns:a16="http://schemas.microsoft.com/office/drawing/2014/main" xmlns="" id="{B8CB6D2A-A20D-440E-8083-CD42ACCAE3E4}"/>
                </a:ext>
              </a:extLst>
            </p:cNvPr>
            <p:cNvSpPr/>
            <p:nvPr/>
          </p:nvSpPr>
          <p:spPr>
            <a:xfrm>
              <a:off x="2652589" y="2063843"/>
              <a:ext cx="1028931" cy="748261"/>
            </a:xfrm>
            <a:prstGeom prst="rect">
              <a:avLst/>
            </a:prstGeom>
            <a:solidFill>
              <a:schemeClr val="accent6">
                <a:lumMod val="75000"/>
              </a:schemeClr>
            </a:solidFill>
            <a:ln>
              <a:solidFill>
                <a:schemeClr val="accent6">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r>
                <a:rPr lang="en-US" sz="1400" dirty="0">
                  <a:solidFill>
                    <a:prstClr val="white"/>
                  </a:solidFill>
                  <a:latin typeface="Arial Narrow"/>
                </a:rPr>
                <a:t>2pm to 8pm</a:t>
              </a:r>
              <a:endParaRPr lang="en-US" sz="1400" dirty="0">
                <a:solidFill>
                  <a:prstClr val="white"/>
                </a:solidFill>
                <a:latin typeface="Arial Narrow" panose="020B0606020202030204" pitchFamily="34" charset="0"/>
              </a:endParaRPr>
            </a:p>
          </p:txBody>
        </p:sp>
        <p:sp>
          <p:nvSpPr>
            <p:cNvPr id="112" name="Rectangle 111">
              <a:extLst>
                <a:ext uri="{FF2B5EF4-FFF2-40B4-BE49-F238E27FC236}">
                  <a16:creationId xmlns:a16="http://schemas.microsoft.com/office/drawing/2014/main" xmlns="" id="{2F63B268-C806-46B7-86BC-7F1CA3A063A3}"/>
                </a:ext>
              </a:extLst>
            </p:cNvPr>
            <p:cNvSpPr/>
            <p:nvPr/>
          </p:nvSpPr>
          <p:spPr>
            <a:xfrm>
              <a:off x="2652589" y="2940753"/>
              <a:ext cx="1035345" cy="715171"/>
            </a:xfrm>
            <a:prstGeom prst="rect">
              <a:avLst/>
            </a:prstGeom>
            <a:solidFill>
              <a:schemeClr val="accent6">
                <a:lumMod val="75000"/>
              </a:schemeClr>
            </a:solidFill>
            <a:ln>
              <a:solidFill>
                <a:schemeClr val="accent6">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en-US" sz="1400" dirty="0">
                <a:solidFill>
                  <a:prstClr val="white"/>
                </a:solidFill>
                <a:latin typeface="Arial Narrow"/>
              </a:endParaRPr>
            </a:p>
          </p:txBody>
        </p:sp>
        <p:sp>
          <p:nvSpPr>
            <p:cNvPr id="113" name="Rectangle 112">
              <a:extLst>
                <a:ext uri="{FF2B5EF4-FFF2-40B4-BE49-F238E27FC236}">
                  <a16:creationId xmlns:a16="http://schemas.microsoft.com/office/drawing/2014/main" xmlns="" id="{C572D203-56BD-4BDB-AEB5-2E321D0478FD}"/>
                </a:ext>
              </a:extLst>
            </p:cNvPr>
            <p:cNvSpPr/>
            <p:nvPr/>
          </p:nvSpPr>
          <p:spPr>
            <a:xfrm>
              <a:off x="2649774" y="3823091"/>
              <a:ext cx="1022673" cy="702639"/>
            </a:xfrm>
            <a:prstGeom prst="rect">
              <a:avLst/>
            </a:prstGeom>
            <a:solidFill>
              <a:schemeClr val="accent6">
                <a:lumMod val="75000"/>
              </a:schemeClr>
            </a:solidFill>
            <a:ln>
              <a:solidFill>
                <a:schemeClr val="accent6">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r>
                <a:rPr lang="en-US" sz="1400" dirty="0">
                  <a:solidFill>
                    <a:prstClr val="white"/>
                  </a:solidFill>
                  <a:latin typeface="Arial Narrow"/>
                </a:rPr>
                <a:t>10am to 2pm</a:t>
              </a:r>
            </a:p>
            <a:p>
              <a:pPr algn="ctr">
                <a:defRPr/>
              </a:pPr>
              <a:r>
                <a:rPr lang="en-US" sz="1400" dirty="0">
                  <a:solidFill>
                    <a:prstClr val="white"/>
                  </a:solidFill>
                  <a:latin typeface="Arial Narrow"/>
                </a:rPr>
                <a:t>3pm to 5pm</a:t>
              </a:r>
              <a:endParaRPr lang="en-US" sz="1400" dirty="0">
                <a:solidFill>
                  <a:prstClr val="white"/>
                </a:solidFill>
                <a:latin typeface="Arial Narrow" panose="020B0606020202030204" pitchFamily="34" charset="0"/>
              </a:endParaRPr>
            </a:p>
          </p:txBody>
        </p:sp>
        <p:sp>
          <p:nvSpPr>
            <p:cNvPr id="115" name="Rectangle 114">
              <a:extLst>
                <a:ext uri="{FF2B5EF4-FFF2-40B4-BE49-F238E27FC236}">
                  <a16:creationId xmlns:a16="http://schemas.microsoft.com/office/drawing/2014/main" xmlns="" id="{CD5A2088-D090-4358-857B-E6CA3DC71190}"/>
                </a:ext>
              </a:extLst>
            </p:cNvPr>
            <p:cNvSpPr/>
            <p:nvPr/>
          </p:nvSpPr>
          <p:spPr>
            <a:xfrm>
              <a:off x="2658847" y="332673"/>
              <a:ext cx="1022673" cy="702640"/>
            </a:xfrm>
            <a:prstGeom prst="rect">
              <a:avLst/>
            </a:prstGeom>
            <a:solidFill>
              <a:schemeClr val="accent6">
                <a:lumMod val="75000"/>
              </a:schemeClr>
            </a:solidFill>
            <a:ln>
              <a:solidFill>
                <a:schemeClr val="accent6">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en-US" sz="1400" dirty="0">
                <a:solidFill>
                  <a:prstClr val="white"/>
                </a:solidFill>
                <a:latin typeface="Arial Narrow" panose="020B0606020202030204" pitchFamily="34" charset="0"/>
              </a:endParaRPr>
            </a:p>
          </p:txBody>
        </p:sp>
      </p:grpSp>
      <p:sp>
        <p:nvSpPr>
          <p:cNvPr id="159" name="TextBox 1">
            <a:extLst>
              <a:ext uri="{FF2B5EF4-FFF2-40B4-BE49-F238E27FC236}">
                <a16:creationId xmlns:a16="http://schemas.microsoft.com/office/drawing/2014/main" xmlns="" id="{BF85E705-6C4D-4457-9C58-BE47C6558528}"/>
              </a:ext>
            </a:extLst>
          </p:cNvPr>
          <p:cNvSpPr txBox="1"/>
          <p:nvPr/>
        </p:nvSpPr>
        <p:spPr>
          <a:xfrm rot="16200000">
            <a:off x="-98678" y="3494035"/>
            <a:ext cx="4557428" cy="307777"/>
          </a:xfrm>
          <a:prstGeom prst="rect">
            <a:avLst/>
          </a:prstGeom>
          <a:noFill/>
        </p:spPr>
        <p:txBody>
          <a:bodyPr wrap="square"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b="1" cap="small" dirty="0">
                <a:solidFill>
                  <a:srgbClr val="E7E6E6">
                    <a:lumMod val="25000"/>
                  </a:srgbClr>
                </a:solidFill>
                <a:latin typeface="Calibri" panose="020F0502020204030204"/>
              </a:rPr>
              <a:t>Thursday     Wednesday    Tuesday       Monday       Sunday</a:t>
            </a:r>
          </a:p>
        </p:txBody>
      </p:sp>
      <p:sp>
        <p:nvSpPr>
          <p:cNvPr id="47" name="Rectangle 46">
            <a:extLst>
              <a:ext uri="{FF2B5EF4-FFF2-40B4-BE49-F238E27FC236}">
                <a16:creationId xmlns:a16="http://schemas.microsoft.com/office/drawing/2014/main" xmlns="" id="{5BDFCBE9-2C3A-414D-B224-3673D703B565}"/>
              </a:ext>
            </a:extLst>
          </p:cNvPr>
          <p:cNvSpPr/>
          <p:nvPr/>
        </p:nvSpPr>
        <p:spPr>
          <a:xfrm>
            <a:off x="7853073" y="1412657"/>
            <a:ext cx="2495358" cy="4789471"/>
          </a:xfrm>
          <a:prstGeom prst="rect">
            <a:avLst/>
          </a:prstGeom>
          <a:solidFill>
            <a:srgbClr val="3C5194"/>
          </a:solidFill>
          <a:ln>
            <a:solidFill>
              <a:srgbClr val="573C9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a:p>
            <a:pPr algn="ctr">
              <a:defRPr/>
            </a:pPr>
            <a:endParaRPr lang="en-US" sz="1000" dirty="0">
              <a:solidFill>
                <a:prstClr val="white"/>
              </a:solidFill>
              <a:latin typeface="Arial Narrow" panose="020B0606020202030204" pitchFamily="34" charset="0"/>
            </a:endParaRPr>
          </a:p>
        </p:txBody>
      </p:sp>
      <p:sp>
        <p:nvSpPr>
          <p:cNvPr id="2" name="TextBox 1">
            <a:extLst>
              <a:ext uri="{FF2B5EF4-FFF2-40B4-BE49-F238E27FC236}">
                <a16:creationId xmlns:a16="http://schemas.microsoft.com/office/drawing/2014/main" xmlns="" id="{3ADA2471-00AE-4997-9BCA-4365740FD5D5}"/>
              </a:ext>
            </a:extLst>
          </p:cNvPr>
          <p:cNvSpPr txBox="1"/>
          <p:nvPr/>
        </p:nvSpPr>
        <p:spPr>
          <a:xfrm>
            <a:off x="7905992" y="1779779"/>
            <a:ext cx="2389518" cy="45704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defRPr/>
            </a:pPr>
            <a:r>
              <a:rPr lang="en-US" sz="1200" dirty="0">
                <a:solidFill>
                  <a:prstClr val="white"/>
                </a:solidFill>
                <a:latin typeface="Arial Narrow"/>
                <a:cs typeface="Segoe UI"/>
              </a:rPr>
              <a:t>Calculator Workshops:</a:t>
            </a:r>
          </a:p>
          <a:p>
            <a:pPr marL="285750" indent="-285750">
              <a:buFont typeface="Arial"/>
              <a:buChar char="•"/>
              <a:defRPr/>
            </a:pPr>
            <a:r>
              <a:rPr lang="en-US" sz="1100" dirty="0">
                <a:solidFill>
                  <a:srgbClr val="FFFFFF"/>
                </a:solidFill>
                <a:latin typeface="Arial Narrow"/>
                <a:cs typeface="Segoe UI"/>
              </a:rPr>
              <a:t>Calculator Basics</a:t>
            </a:r>
            <a:endParaRPr lang="en-US" sz="1400" dirty="0">
              <a:solidFill>
                <a:srgbClr val="FFFFFF"/>
              </a:solidFill>
              <a:latin typeface="Arial Narrow"/>
              <a:cs typeface="Segoe UI"/>
            </a:endParaRPr>
          </a:p>
          <a:p>
            <a:pPr marL="285750" indent="-285750">
              <a:buFont typeface="Arial"/>
              <a:buChar char="•"/>
              <a:defRPr/>
            </a:pPr>
            <a:r>
              <a:rPr lang="en-US" sz="1100" dirty="0">
                <a:solidFill>
                  <a:srgbClr val="FFFFFF"/>
                </a:solidFill>
                <a:latin typeface="Arial Narrow"/>
                <a:cs typeface="Segoe UI"/>
              </a:rPr>
              <a:t>Advanced Calculator Functions</a:t>
            </a:r>
          </a:p>
          <a:p>
            <a:pPr marL="285750" indent="-285750">
              <a:buFont typeface="Arial"/>
              <a:buChar char="•"/>
              <a:defRPr/>
            </a:pPr>
            <a:r>
              <a:rPr lang="en-US" sz="1100" dirty="0">
                <a:solidFill>
                  <a:srgbClr val="FFFFFF"/>
                </a:solidFill>
                <a:latin typeface="Arial Narrow"/>
                <a:cs typeface="Segoe UI"/>
              </a:rPr>
              <a:t>Statistics on Your Calculator</a:t>
            </a:r>
          </a:p>
          <a:p>
            <a:pPr>
              <a:defRPr/>
            </a:pPr>
            <a:endParaRPr lang="en-US" sz="1100" dirty="0">
              <a:solidFill>
                <a:srgbClr val="FFFFFF"/>
              </a:solidFill>
              <a:latin typeface="Arial Narrow"/>
              <a:cs typeface="Segoe UI"/>
            </a:endParaRPr>
          </a:p>
          <a:p>
            <a:pPr>
              <a:defRPr/>
            </a:pPr>
            <a:r>
              <a:rPr lang="en-US" sz="1200" dirty="0">
                <a:solidFill>
                  <a:srgbClr val="FFFFFF"/>
                </a:solidFill>
                <a:latin typeface="Arial Narrow"/>
                <a:cs typeface="Segoe UI"/>
              </a:rPr>
              <a:t>Tackle the Math Workshops:</a:t>
            </a:r>
          </a:p>
          <a:p>
            <a:pPr marL="285750" indent="-285750">
              <a:buFont typeface="Arial"/>
              <a:buChar char="•"/>
              <a:defRPr/>
            </a:pPr>
            <a:r>
              <a:rPr lang="en-US" sz="1100" dirty="0">
                <a:solidFill>
                  <a:srgbClr val="FFFFFF"/>
                </a:solidFill>
                <a:latin typeface="Arial Narrow"/>
                <a:cs typeface="Segoe UI"/>
              </a:rPr>
              <a:t>Why Does Order Matter?</a:t>
            </a:r>
          </a:p>
          <a:p>
            <a:pPr marL="285750" indent="-285750">
              <a:buFont typeface="Arial"/>
              <a:buChar char="•"/>
              <a:defRPr/>
            </a:pPr>
            <a:r>
              <a:rPr lang="en-US" sz="1100" dirty="0">
                <a:solidFill>
                  <a:srgbClr val="FFFFFF"/>
                </a:solidFill>
                <a:latin typeface="Arial Narrow"/>
                <a:cs typeface="Segoe UI"/>
              </a:rPr>
              <a:t>4 out of 3 People Struggle with Math</a:t>
            </a:r>
          </a:p>
          <a:p>
            <a:pPr marL="285750" indent="-285750">
              <a:buFont typeface="Arial"/>
              <a:buChar char="•"/>
              <a:defRPr/>
            </a:pPr>
            <a:r>
              <a:rPr lang="en-US" sz="1100" dirty="0">
                <a:solidFill>
                  <a:srgbClr val="FFFFFF"/>
                </a:solidFill>
                <a:latin typeface="Arial Narrow"/>
                <a:cs typeface="Segoe UI"/>
              </a:rPr>
              <a:t>Probably Probability</a:t>
            </a:r>
          </a:p>
          <a:p>
            <a:pPr marL="285750" indent="-285750">
              <a:buFont typeface="Arial,Sans-Serif"/>
              <a:buChar char="•"/>
              <a:defRPr/>
            </a:pPr>
            <a:r>
              <a:rPr lang="en-US" sz="1100" dirty="0">
                <a:solidFill>
                  <a:srgbClr val="FFFFFF"/>
                </a:solidFill>
                <a:latin typeface="Arial Narrow"/>
                <a:cs typeface="Segoe UI"/>
              </a:rPr>
              <a:t>Do You Know the Line?</a:t>
            </a:r>
            <a:endParaRPr lang="en-US" sz="1100" dirty="0">
              <a:solidFill>
                <a:prstClr val="black"/>
              </a:solidFill>
              <a:latin typeface="Calibri" panose="020F0502020204030204"/>
              <a:ea typeface="+mn-lt"/>
              <a:cs typeface="Calibri" panose="020F0502020204030204"/>
            </a:endParaRPr>
          </a:p>
          <a:p>
            <a:pPr marL="285750" indent="-285750">
              <a:buFont typeface="Arial,Sans-Serif"/>
              <a:buChar char="•"/>
              <a:defRPr/>
            </a:pPr>
            <a:r>
              <a:rPr lang="en-US" sz="1100" dirty="0">
                <a:solidFill>
                  <a:srgbClr val="FFFFFF"/>
                </a:solidFill>
                <a:latin typeface="Arial Narrow"/>
                <a:cs typeface="Segoe UI"/>
              </a:rPr>
              <a:t>Beating the System (of Equations)</a:t>
            </a:r>
            <a:endParaRPr lang="en-US" dirty="0">
              <a:solidFill>
                <a:prstClr val="black"/>
              </a:solidFill>
              <a:latin typeface="Calibri" panose="020F0502020204030204"/>
            </a:endParaRPr>
          </a:p>
          <a:p>
            <a:pPr>
              <a:defRPr/>
            </a:pPr>
            <a:endParaRPr lang="en-US" sz="1100" dirty="0">
              <a:solidFill>
                <a:srgbClr val="FFFFFF"/>
              </a:solidFill>
              <a:latin typeface="Arial Narrow"/>
              <a:cs typeface="Segoe UI"/>
            </a:endParaRPr>
          </a:p>
          <a:p>
            <a:pPr>
              <a:defRPr/>
            </a:pPr>
            <a:r>
              <a:rPr lang="en-US" sz="1400" dirty="0">
                <a:solidFill>
                  <a:srgbClr val="FFFFFF"/>
                </a:solidFill>
                <a:latin typeface="Georgia" panose="02040502050405020303" pitchFamily="18" charset="0"/>
                <a:cs typeface="Segoe UI"/>
              </a:rPr>
              <a:t>Study Groups</a:t>
            </a:r>
          </a:p>
          <a:p>
            <a:pPr>
              <a:defRPr/>
            </a:pPr>
            <a:endParaRPr lang="en-US" sz="800" dirty="0">
              <a:solidFill>
                <a:srgbClr val="FFFFFF"/>
              </a:solidFill>
              <a:latin typeface="Georgia" panose="02040502050405020303" pitchFamily="18" charset="0"/>
              <a:cs typeface="Segoe UI"/>
            </a:endParaRPr>
          </a:p>
          <a:p>
            <a:pPr marL="171450" indent="-171450">
              <a:buFont typeface="Arial" panose="020B0604020202020204" pitchFamily="34" charset="0"/>
              <a:buChar char="•"/>
              <a:defRPr/>
            </a:pPr>
            <a:r>
              <a:rPr lang="en-US" sz="1100" dirty="0">
                <a:solidFill>
                  <a:srgbClr val="FFFFFF"/>
                </a:solidFill>
                <a:latin typeface="Arial Narrow"/>
                <a:cs typeface="Segoe UI"/>
              </a:rPr>
              <a:t>MTH 094</a:t>
            </a:r>
          </a:p>
          <a:p>
            <a:pPr marL="171450" indent="-171450">
              <a:buFont typeface="Arial" panose="020B0604020202020204" pitchFamily="34" charset="0"/>
              <a:buChar char="•"/>
              <a:defRPr/>
            </a:pPr>
            <a:r>
              <a:rPr lang="en-US" sz="1100" dirty="0">
                <a:solidFill>
                  <a:srgbClr val="FFFFFF"/>
                </a:solidFill>
                <a:latin typeface="Arial Narrow"/>
                <a:cs typeface="Segoe UI"/>
              </a:rPr>
              <a:t>MTH 097</a:t>
            </a:r>
          </a:p>
          <a:p>
            <a:pPr marL="171450" indent="-171450">
              <a:buFont typeface="Arial" panose="020B0604020202020204" pitchFamily="34" charset="0"/>
              <a:buChar char="•"/>
              <a:defRPr/>
            </a:pPr>
            <a:r>
              <a:rPr lang="en-US" sz="1100" dirty="0">
                <a:solidFill>
                  <a:srgbClr val="FFFFFF"/>
                </a:solidFill>
                <a:latin typeface="Arial Narrow"/>
                <a:cs typeface="Segoe UI"/>
              </a:rPr>
              <a:t>MTH 125</a:t>
            </a:r>
          </a:p>
          <a:p>
            <a:pPr marL="171450" indent="-171450">
              <a:buFont typeface="Arial" panose="020B0604020202020204" pitchFamily="34" charset="0"/>
              <a:buChar char="•"/>
              <a:defRPr/>
            </a:pPr>
            <a:r>
              <a:rPr lang="en-US" sz="1100" dirty="0">
                <a:solidFill>
                  <a:srgbClr val="FFFFFF"/>
                </a:solidFill>
                <a:latin typeface="Arial Narrow"/>
                <a:cs typeface="Segoe UI"/>
              </a:rPr>
              <a:t>MTH 160</a:t>
            </a:r>
          </a:p>
          <a:p>
            <a:pPr marL="171450" indent="-171450">
              <a:buFont typeface="Arial" panose="020B0604020202020204" pitchFamily="34" charset="0"/>
              <a:buChar char="•"/>
              <a:defRPr/>
            </a:pPr>
            <a:r>
              <a:rPr lang="en-US" sz="1100" dirty="0">
                <a:solidFill>
                  <a:srgbClr val="FFFFFF"/>
                </a:solidFill>
                <a:latin typeface="Arial Narrow"/>
                <a:cs typeface="Segoe UI"/>
              </a:rPr>
              <a:t>MTH 176</a:t>
            </a:r>
          </a:p>
          <a:p>
            <a:pPr marL="171450" indent="-171450">
              <a:buFont typeface="Arial" panose="020B0604020202020204" pitchFamily="34" charset="0"/>
              <a:buChar char="•"/>
              <a:defRPr/>
            </a:pPr>
            <a:r>
              <a:rPr lang="en-US" sz="1100" dirty="0">
                <a:solidFill>
                  <a:srgbClr val="FFFFFF"/>
                </a:solidFill>
                <a:latin typeface="Arial Narrow"/>
                <a:cs typeface="Segoe UI"/>
              </a:rPr>
              <a:t>CPS 161</a:t>
            </a:r>
          </a:p>
          <a:p>
            <a:pPr marL="171450" indent="-171450">
              <a:buFont typeface="Arial" panose="020B0604020202020204" pitchFamily="34" charset="0"/>
              <a:buChar char="•"/>
              <a:defRPr/>
            </a:pPr>
            <a:r>
              <a:rPr lang="en-US" sz="1100" dirty="0">
                <a:solidFill>
                  <a:srgbClr val="FFFFFF"/>
                </a:solidFill>
                <a:latin typeface="Arial Narrow"/>
                <a:cs typeface="Segoe UI"/>
              </a:rPr>
              <a:t>CPS 171</a:t>
            </a:r>
          </a:p>
          <a:p>
            <a:r>
              <a:rPr lang="en-US" sz="900" dirty="0">
                <a:solidFill>
                  <a:srgbClr val="FFFFFF"/>
                </a:solidFill>
                <a:latin typeface="Arial Narrow"/>
                <a:cs typeface="Segoe UI"/>
              </a:rPr>
              <a:t>Visit the Learning Commons website to request a Study Group for classes not listed. Study Groups need three students to run.  </a:t>
            </a:r>
          </a:p>
          <a:p>
            <a:pPr>
              <a:defRPr/>
            </a:pPr>
            <a:endParaRPr lang="en-US" sz="1100" dirty="0">
              <a:solidFill>
                <a:srgbClr val="FFFFFF"/>
              </a:solidFill>
              <a:latin typeface="Arial Narrow"/>
              <a:cs typeface="Segoe UI"/>
            </a:endParaRPr>
          </a:p>
          <a:p>
            <a:pPr>
              <a:defRPr/>
            </a:pPr>
            <a:r>
              <a:rPr lang="en-US" sz="1400" b="1" dirty="0">
                <a:solidFill>
                  <a:srgbClr val="FFFFFF"/>
                </a:solidFill>
                <a:latin typeface="Arial Narrow"/>
                <a:cs typeface="Segoe UI"/>
              </a:rPr>
              <a:t>Visit wccnet.edu/LC for details!</a:t>
            </a:r>
            <a:endParaRPr lang="en-US" sz="1400" dirty="0">
              <a:solidFill>
                <a:srgbClr val="000000"/>
              </a:solidFill>
              <a:latin typeface="Arial Narrow"/>
              <a:cs typeface="Segoe UI"/>
            </a:endParaRPr>
          </a:p>
        </p:txBody>
      </p:sp>
      <p:sp>
        <p:nvSpPr>
          <p:cNvPr id="4" name="TextBox 3">
            <a:extLst>
              <a:ext uri="{FF2B5EF4-FFF2-40B4-BE49-F238E27FC236}">
                <a16:creationId xmlns:a16="http://schemas.microsoft.com/office/drawing/2014/main" xmlns="" id="{ECDD0A37-CB40-4D31-B405-C926FC1842ED}"/>
              </a:ext>
            </a:extLst>
          </p:cNvPr>
          <p:cNvSpPr txBox="1"/>
          <p:nvPr/>
        </p:nvSpPr>
        <p:spPr>
          <a:xfrm>
            <a:off x="5599577" y="900356"/>
            <a:ext cx="4506993" cy="276999"/>
          </a:xfrm>
          <a:prstGeom prst="rect">
            <a:avLst/>
          </a:prstGeom>
          <a:noFill/>
        </p:spPr>
        <p:txBody>
          <a:bodyPr wrap="square" lIns="91440" tIns="45720" rIns="91440" bIns="45720" rtlCol="0" anchor="t">
            <a:spAutoFit/>
          </a:bodyPr>
          <a:lstStyle/>
          <a:p>
            <a:pPr algn="ctr">
              <a:defRPr/>
            </a:pPr>
            <a:r>
              <a:rPr lang="en-US" sz="1200" dirty="0">
                <a:solidFill>
                  <a:prstClr val="white"/>
                </a:solidFill>
                <a:latin typeface="Calibri" panose="020F0502020204030204"/>
              </a:rPr>
              <a:t>We help with every math problem on campus! </a:t>
            </a:r>
            <a:endParaRPr lang="en-US" sz="1200" dirty="0">
              <a:solidFill>
                <a:prstClr val="white"/>
              </a:solidFill>
              <a:latin typeface="Calibri" panose="020F0502020204030204"/>
              <a:cs typeface="Calibri"/>
            </a:endParaRPr>
          </a:p>
        </p:txBody>
      </p:sp>
      <p:sp>
        <p:nvSpPr>
          <p:cNvPr id="5" name="TextBox 4">
            <a:extLst>
              <a:ext uri="{FF2B5EF4-FFF2-40B4-BE49-F238E27FC236}">
                <a16:creationId xmlns:a16="http://schemas.microsoft.com/office/drawing/2014/main" xmlns="" id="{CB03DDBB-61ED-46A3-88C1-FB2CA5FA4CE8}"/>
              </a:ext>
            </a:extLst>
          </p:cNvPr>
          <p:cNvSpPr txBox="1"/>
          <p:nvPr/>
        </p:nvSpPr>
        <p:spPr>
          <a:xfrm>
            <a:off x="2375949" y="5863893"/>
            <a:ext cx="5050349" cy="307777"/>
          </a:xfrm>
          <a:prstGeom prst="rect">
            <a:avLst/>
          </a:prstGeom>
          <a:solidFill>
            <a:schemeClr val="accent6">
              <a:lumMod val="60000"/>
              <a:lumOff val="40000"/>
            </a:schemeClr>
          </a:solidFill>
        </p:spPr>
        <p:txBody>
          <a:bodyPr wrap="square" rtlCol="0">
            <a:spAutoFit/>
          </a:bodyPr>
          <a:lstStyle/>
          <a:p>
            <a:pPr algn="ctr">
              <a:defRPr/>
            </a:pPr>
            <a:r>
              <a:rPr lang="en-US" sz="1400" dirty="0">
                <a:solidFill>
                  <a:prstClr val="black">
                    <a:lumMod val="65000"/>
                    <a:lumOff val="35000"/>
                  </a:prstClr>
                </a:solidFill>
                <a:latin typeface="Arial Narrow"/>
                <a:cs typeface="Segoe UI"/>
              </a:rPr>
              <a:t>Afterhours Study Help is available 24/7 for disciplines not listed.</a:t>
            </a:r>
          </a:p>
        </p:txBody>
      </p:sp>
      <p:sp>
        <p:nvSpPr>
          <p:cNvPr id="37" name="TextBox 36">
            <a:extLst>
              <a:ext uri="{FF2B5EF4-FFF2-40B4-BE49-F238E27FC236}">
                <a16:creationId xmlns:a16="http://schemas.microsoft.com/office/drawing/2014/main" xmlns="" id="{C295D7E2-13D3-4A4A-951F-43F8688FA186}"/>
              </a:ext>
            </a:extLst>
          </p:cNvPr>
          <p:cNvSpPr txBox="1"/>
          <p:nvPr/>
        </p:nvSpPr>
        <p:spPr>
          <a:xfrm>
            <a:off x="8486706" y="1435508"/>
            <a:ext cx="1228093" cy="369332"/>
          </a:xfrm>
          <a:prstGeom prst="rect">
            <a:avLst/>
          </a:prstGeom>
          <a:noFill/>
        </p:spPr>
        <p:txBody>
          <a:bodyPr wrap="none" rtlCol="0">
            <a:spAutoFit/>
          </a:bodyPr>
          <a:lstStyle/>
          <a:p>
            <a:r>
              <a:rPr lang="en-US" dirty="0">
                <a:solidFill>
                  <a:prstClr val="white"/>
                </a:solidFill>
                <a:latin typeface="Calibri" panose="020F0502020204030204"/>
              </a:rPr>
              <a:t>Workshops</a:t>
            </a:r>
          </a:p>
        </p:txBody>
      </p:sp>
    </p:spTree>
    <p:extLst>
      <p:ext uri="{BB962C8B-B14F-4D97-AF65-F5344CB8AC3E}">
        <p14:creationId xmlns:p14="http://schemas.microsoft.com/office/powerpoint/2010/main" xmlns="" val="4173513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1524000" y="1"/>
            <a:ext cx="9144000" cy="1100830"/>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b="1">
              <a:ln w="22225">
                <a:solidFill>
                  <a:srgbClr val="ED7D31"/>
                </a:solidFill>
                <a:prstDash val="solid"/>
              </a:ln>
              <a:solidFill>
                <a:prstClr val="white"/>
              </a:solidFill>
              <a:latin typeface="Calibri" panose="020F0502020204030204"/>
            </a:endParaRPr>
          </a:p>
        </p:txBody>
      </p:sp>
      <p:grpSp>
        <p:nvGrpSpPr>
          <p:cNvPr id="3" name="Group 2"/>
          <p:cNvGrpSpPr/>
          <p:nvPr/>
        </p:nvGrpSpPr>
        <p:grpSpPr>
          <a:xfrm>
            <a:off x="1996007" y="1125566"/>
            <a:ext cx="5669945" cy="434359"/>
            <a:chOff x="2137271" y="1195654"/>
            <a:chExt cx="5205027" cy="396678"/>
          </a:xfrm>
        </p:grpSpPr>
        <p:sp>
          <p:nvSpPr>
            <p:cNvPr id="10" name="TextBox 9"/>
            <p:cNvSpPr txBox="1"/>
            <p:nvPr/>
          </p:nvSpPr>
          <p:spPr>
            <a:xfrm>
              <a:off x="2361814" y="1251087"/>
              <a:ext cx="169583" cy="238915"/>
            </a:xfrm>
            <a:prstGeom prst="rect">
              <a:avLst/>
            </a:prstGeom>
            <a:noFill/>
          </p:spPr>
          <p:txBody>
            <a:bodyPr wrap="none" rtlCol="0">
              <a:spAutoFit/>
            </a:bodyPr>
            <a:lstStyle/>
            <a:p>
              <a:pPr algn="ctr"/>
              <a:endParaRPr lang="en-US" sz="1100" dirty="0">
                <a:solidFill>
                  <a:prstClr val="black"/>
                </a:solidFill>
                <a:latin typeface="Georgia" panose="02040502050405020303" pitchFamily="18" charset="0"/>
              </a:endParaRPr>
            </a:p>
          </p:txBody>
        </p:sp>
        <p:sp>
          <p:nvSpPr>
            <p:cNvPr id="11" name="TextBox 10"/>
            <p:cNvSpPr txBox="1"/>
            <p:nvPr/>
          </p:nvSpPr>
          <p:spPr>
            <a:xfrm>
              <a:off x="4372266" y="1249937"/>
              <a:ext cx="761092" cy="238915"/>
            </a:xfrm>
            <a:prstGeom prst="rect">
              <a:avLst/>
            </a:prstGeom>
            <a:noFill/>
          </p:spPr>
          <p:txBody>
            <a:bodyPr wrap="none" rtlCol="0">
              <a:spAutoFit/>
            </a:bodyPr>
            <a:lstStyle/>
            <a:p>
              <a:pPr algn="ctr"/>
              <a:r>
                <a:rPr lang="en-US" sz="1100" dirty="0">
                  <a:solidFill>
                    <a:prstClr val="black"/>
                  </a:solidFill>
                  <a:latin typeface="Georgia" panose="02040502050405020303" pitchFamily="18" charset="0"/>
                </a:rPr>
                <a:t>Chemistry</a:t>
              </a:r>
            </a:p>
          </p:txBody>
        </p:sp>
        <p:sp>
          <p:nvSpPr>
            <p:cNvPr id="12" name="TextBox 11"/>
            <p:cNvSpPr txBox="1"/>
            <p:nvPr/>
          </p:nvSpPr>
          <p:spPr>
            <a:xfrm>
              <a:off x="5552094" y="1195654"/>
              <a:ext cx="656611" cy="393507"/>
            </a:xfrm>
            <a:prstGeom prst="rect">
              <a:avLst/>
            </a:prstGeom>
            <a:noFill/>
          </p:spPr>
          <p:txBody>
            <a:bodyPr wrap="none" rtlCol="0">
              <a:spAutoFit/>
            </a:bodyPr>
            <a:lstStyle/>
            <a:p>
              <a:pPr algn="ctr"/>
              <a:r>
                <a:rPr lang="en-US" sz="1100" dirty="0">
                  <a:solidFill>
                    <a:prstClr val="black"/>
                  </a:solidFill>
                  <a:latin typeface="Georgia" panose="02040502050405020303" pitchFamily="18" charset="0"/>
                </a:rPr>
                <a:t>Health </a:t>
              </a:r>
            </a:p>
            <a:p>
              <a:pPr algn="ctr"/>
              <a:r>
                <a:rPr lang="en-US" sz="1100" dirty="0">
                  <a:solidFill>
                    <a:prstClr val="black"/>
                  </a:solidFill>
                  <a:latin typeface="Georgia" panose="02040502050405020303" pitchFamily="18" charset="0"/>
                </a:rPr>
                <a:t>Sciences</a:t>
              </a:r>
            </a:p>
          </p:txBody>
        </p:sp>
        <p:sp>
          <p:nvSpPr>
            <p:cNvPr id="13" name="TextBox 12"/>
            <p:cNvSpPr txBox="1"/>
            <p:nvPr/>
          </p:nvSpPr>
          <p:spPr>
            <a:xfrm>
              <a:off x="6746021" y="1247108"/>
              <a:ext cx="596277" cy="238915"/>
            </a:xfrm>
            <a:prstGeom prst="rect">
              <a:avLst/>
            </a:prstGeom>
            <a:noFill/>
          </p:spPr>
          <p:txBody>
            <a:bodyPr wrap="none" rtlCol="0">
              <a:spAutoFit/>
            </a:bodyPr>
            <a:lstStyle/>
            <a:p>
              <a:pPr algn="ctr"/>
              <a:r>
                <a:rPr lang="en-US" sz="1100" dirty="0">
                  <a:solidFill>
                    <a:prstClr val="black"/>
                  </a:solidFill>
                  <a:latin typeface="Georgia" panose="02040502050405020303" pitchFamily="18" charset="0"/>
                </a:rPr>
                <a:t>Physics</a:t>
              </a:r>
            </a:p>
          </p:txBody>
        </p:sp>
        <p:sp>
          <p:nvSpPr>
            <p:cNvPr id="14" name="TextBox 13"/>
            <p:cNvSpPr txBox="1"/>
            <p:nvPr/>
          </p:nvSpPr>
          <p:spPr>
            <a:xfrm>
              <a:off x="2137271" y="1247108"/>
              <a:ext cx="597749" cy="238915"/>
            </a:xfrm>
            <a:prstGeom prst="rect">
              <a:avLst/>
            </a:prstGeom>
            <a:noFill/>
          </p:spPr>
          <p:txBody>
            <a:bodyPr wrap="none" rtlCol="0">
              <a:spAutoFit/>
            </a:bodyPr>
            <a:lstStyle/>
            <a:p>
              <a:pPr algn="ctr"/>
              <a:r>
                <a:rPr lang="en-US" sz="1100" dirty="0">
                  <a:solidFill>
                    <a:prstClr val="black"/>
                  </a:solidFill>
                  <a:latin typeface="Georgia" panose="02040502050405020303" pitchFamily="18" charset="0"/>
                </a:rPr>
                <a:t>Biology</a:t>
              </a:r>
            </a:p>
          </p:txBody>
        </p:sp>
        <p:sp>
          <p:nvSpPr>
            <p:cNvPr id="15" name="TextBox 14"/>
            <p:cNvSpPr txBox="1"/>
            <p:nvPr/>
          </p:nvSpPr>
          <p:spPr>
            <a:xfrm>
              <a:off x="3182882" y="1198825"/>
              <a:ext cx="815539" cy="393507"/>
            </a:xfrm>
            <a:prstGeom prst="rect">
              <a:avLst/>
            </a:prstGeom>
            <a:noFill/>
          </p:spPr>
          <p:txBody>
            <a:bodyPr wrap="none" rtlCol="0">
              <a:spAutoFit/>
            </a:bodyPr>
            <a:lstStyle/>
            <a:p>
              <a:pPr algn="ctr"/>
              <a:r>
                <a:rPr lang="en-US" sz="1100" dirty="0">
                  <a:solidFill>
                    <a:prstClr val="black"/>
                  </a:solidFill>
                  <a:latin typeface="Georgia" panose="02040502050405020303" pitchFamily="18" charset="0"/>
                </a:rPr>
                <a:t>Behavioral </a:t>
              </a:r>
            </a:p>
            <a:p>
              <a:pPr algn="ctr"/>
              <a:r>
                <a:rPr lang="en-US" sz="1100" dirty="0">
                  <a:solidFill>
                    <a:prstClr val="black"/>
                  </a:solidFill>
                  <a:latin typeface="Georgia" panose="02040502050405020303" pitchFamily="18" charset="0"/>
                </a:rPr>
                <a:t>Sciences</a:t>
              </a:r>
            </a:p>
          </p:txBody>
        </p:sp>
      </p:grpSp>
      <p:grpSp>
        <p:nvGrpSpPr>
          <p:cNvPr id="19" name="Group 18"/>
          <p:cNvGrpSpPr/>
          <p:nvPr/>
        </p:nvGrpSpPr>
        <p:grpSpPr>
          <a:xfrm>
            <a:off x="1800529" y="1181907"/>
            <a:ext cx="8639744" cy="4997300"/>
            <a:chOff x="533467" y="1228924"/>
            <a:chExt cx="8020346" cy="4831027"/>
          </a:xfrm>
        </p:grpSpPr>
        <p:sp>
          <p:nvSpPr>
            <p:cNvPr id="18" name="Rectangle 17"/>
            <p:cNvSpPr/>
            <p:nvPr/>
          </p:nvSpPr>
          <p:spPr>
            <a:xfrm>
              <a:off x="535469" y="1619159"/>
              <a:ext cx="1022673" cy="702640"/>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000" dirty="0">
                <a:solidFill>
                  <a:prstClr val="white"/>
                </a:solidFill>
                <a:latin typeface="Arial Narrow" panose="020B0606020202030204" pitchFamily="34" charset="0"/>
              </a:endParaRPr>
            </a:p>
          </p:txBody>
        </p:sp>
        <p:sp>
          <p:nvSpPr>
            <p:cNvPr id="22" name="Rectangle 21"/>
            <p:cNvSpPr/>
            <p:nvPr/>
          </p:nvSpPr>
          <p:spPr>
            <a:xfrm>
              <a:off x="1700180" y="1613868"/>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000" dirty="0">
                <a:solidFill>
                  <a:prstClr val="white"/>
                </a:solidFill>
                <a:latin typeface="Arial Narrow" panose="020B0606020202030204" pitchFamily="34" charset="0"/>
              </a:endParaRPr>
            </a:p>
          </p:txBody>
        </p:sp>
        <p:sp>
          <p:nvSpPr>
            <p:cNvPr id="23" name="Rectangle 22"/>
            <p:cNvSpPr/>
            <p:nvPr/>
          </p:nvSpPr>
          <p:spPr>
            <a:xfrm>
              <a:off x="2884033" y="1613421"/>
              <a:ext cx="1022673" cy="702640"/>
            </a:xfrm>
            <a:prstGeom prst="rect">
              <a:avLst/>
            </a:prstGeom>
            <a:solidFill>
              <a:schemeClr val="accent6">
                <a:lumMod val="75000"/>
              </a:schemeClr>
            </a:solidFill>
            <a:ln>
              <a:solidFill>
                <a:schemeClr val="accent6">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solidFill>
                    <a:prstClr val="white"/>
                  </a:solidFill>
                  <a:latin typeface="Arial Narrow" panose="020B0606020202030204" pitchFamily="34" charset="0"/>
                </a:rPr>
                <a:t>11am – 2pm</a:t>
              </a:r>
            </a:p>
          </p:txBody>
        </p:sp>
        <p:sp>
          <p:nvSpPr>
            <p:cNvPr id="24" name="Rectangle 23"/>
            <p:cNvSpPr/>
            <p:nvPr/>
          </p:nvSpPr>
          <p:spPr>
            <a:xfrm>
              <a:off x="4029603" y="1613421"/>
              <a:ext cx="1022673" cy="702640"/>
            </a:xfrm>
            <a:prstGeom prst="rect">
              <a:avLst/>
            </a:prstGeom>
            <a:solidFill>
              <a:srgbClr val="44B072"/>
            </a:solidFill>
            <a:ln>
              <a:solidFill>
                <a:srgbClr val="44B0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solidFill>
                    <a:prstClr val="white"/>
                  </a:solidFill>
                  <a:latin typeface="Arial Narrow" panose="020B0606020202030204" pitchFamily="34" charset="0"/>
                </a:rPr>
                <a:t>2pm – 5pm</a:t>
              </a:r>
            </a:p>
          </p:txBody>
        </p:sp>
        <p:sp>
          <p:nvSpPr>
            <p:cNvPr id="25" name="Rectangle 24"/>
            <p:cNvSpPr/>
            <p:nvPr/>
          </p:nvSpPr>
          <p:spPr>
            <a:xfrm>
              <a:off x="5201101" y="1613421"/>
              <a:ext cx="1022673" cy="702640"/>
            </a:xfrm>
            <a:prstGeom prst="rect">
              <a:avLst/>
            </a:prstGeom>
            <a:solidFill>
              <a:srgbClr val="1B7EB5"/>
            </a:solidFill>
            <a:ln>
              <a:solidFill>
                <a:srgbClr val="1B7EB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solidFill>
                    <a:prstClr val="white"/>
                  </a:solidFill>
                  <a:latin typeface="Arial Narrow" panose="020B0606020202030204" pitchFamily="34" charset="0"/>
                </a:rPr>
                <a:t>11am – 2pm</a:t>
              </a:r>
            </a:p>
          </p:txBody>
        </p:sp>
        <p:sp>
          <p:nvSpPr>
            <p:cNvPr id="26" name="Rectangle 25"/>
            <p:cNvSpPr/>
            <p:nvPr/>
          </p:nvSpPr>
          <p:spPr>
            <a:xfrm>
              <a:off x="6362582" y="1228924"/>
              <a:ext cx="2191231" cy="4831027"/>
            </a:xfrm>
            <a:prstGeom prst="rect">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000">
                <a:solidFill>
                  <a:prstClr val="white"/>
                </a:solidFill>
                <a:latin typeface="Arial Narrow" panose="020B0606020202030204" pitchFamily="34" charset="0"/>
              </a:endParaRPr>
            </a:p>
          </p:txBody>
        </p:sp>
        <p:sp>
          <p:nvSpPr>
            <p:cNvPr id="28" name="Rectangle 27"/>
            <p:cNvSpPr/>
            <p:nvPr/>
          </p:nvSpPr>
          <p:spPr>
            <a:xfrm>
              <a:off x="535469" y="2531829"/>
              <a:ext cx="1022673" cy="702640"/>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solidFill>
                    <a:prstClr val="white"/>
                  </a:solidFill>
                  <a:latin typeface="Arial Narrow" panose="020B0606020202030204" pitchFamily="34" charset="0"/>
                </a:rPr>
                <a:t>10am – 2pm</a:t>
              </a:r>
            </a:p>
          </p:txBody>
        </p:sp>
        <p:sp>
          <p:nvSpPr>
            <p:cNvPr id="29" name="Rectangle 28"/>
            <p:cNvSpPr/>
            <p:nvPr/>
          </p:nvSpPr>
          <p:spPr>
            <a:xfrm>
              <a:off x="535469" y="3460076"/>
              <a:ext cx="1022673" cy="702640"/>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000" dirty="0">
                <a:solidFill>
                  <a:prstClr val="white"/>
                </a:solidFill>
                <a:latin typeface="Arial Narrow" panose="020B0606020202030204" pitchFamily="34" charset="0"/>
              </a:endParaRPr>
            </a:p>
          </p:txBody>
        </p:sp>
        <p:sp>
          <p:nvSpPr>
            <p:cNvPr id="30" name="Rectangle 29"/>
            <p:cNvSpPr/>
            <p:nvPr/>
          </p:nvSpPr>
          <p:spPr>
            <a:xfrm>
              <a:off x="535980" y="4372750"/>
              <a:ext cx="1022673" cy="702640"/>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solidFill>
                    <a:prstClr val="white"/>
                  </a:solidFill>
                  <a:latin typeface="Arial Narrow" panose="020B0606020202030204" pitchFamily="34" charset="0"/>
                </a:rPr>
                <a:t>10am – 1pm</a:t>
              </a:r>
            </a:p>
          </p:txBody>
        </p:sp>
        <p:sp>
          <p:nvSpPr>
            <p:cNvPr id="31" name="Rectangle 30"/>
            <p:cNvSpPr/>
            <p:nvPr/>
          </p:nvSpPr>
          <p:spPr>
            <a:xfrm>
              <a:off x="533467" y="5313048"/>
              <a:ext cx="1022673" cy="702640"/>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000" dirty="0">
                <a:solidFill>
                  <a:prstClr val="white"/>
                </a:solidFill>
                <a:latin typeface="Arial Narrow" panose="020B0606020202030204" pitchFamily="34" charset="0"/>
              </a:endParaRPr>
            </a:p>
          </p:txBody>
        </p:sp>
        <p:sp>
          <p:nvSpPr>
            <p:cNvPr id="35" name="Rectangle 34"/>
            <p:cNvSpPr/>
            <p:nvPr/>
          </p:nvSpPr>
          <p:spPr>
            <a:xfrm>
              <a:off x="1705505" y="3474429"/>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solidFill>
                    <a:prstClr val="white"/>
                  </a:solidFill>
                  <a:latin typeface="Arial Narrow" panose="020B0606020202030204" pitchFamily="34" charset="0"/>
                </a:rPr>
                <a:t>3pm – 6pm</a:t>
              </a:r>
            </a:p>
          </p:txBody>
        </p:sp>
        <p:sp>
          <p:nvSpPr>
            <p:cNvPr id="36" name="Rectangle 35"/>
            <p:cNvSpPr/>
            <p:nvPr/>
          </p:nvSpPr>
          <p:spPr>
            <a:xfrm>
              <a:off x="1708827" y="4370150"/>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000" dirty="0">
                <a:solidFill>
                  <a:prstClr val="white"/>
                </a:solidFill>
                <a:latin typeface="Arial Narrow" panose="020B0606020202030204" pitchFamily="34" charset="0"/>
              </a:endParaRPr>
            </a:p>
          </p:txBody>
        </p:sp>
        <p:sp>
          <p:nvSpPr>
            <p:cNvPr id="37" name="Rectangle 36"/>
            <p:cNvSpPr/>
            <p:nvPr/>
          </p:nvSpPr>
          <p:spPr>
            <a:xfrm>
              <a:off x="1708827" y="5313048"/>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000" dirty="0">
                <a:solidFill>
                  <a:prstClr val="white"/>
                </a:solidFill>
                <a:latin typeface="Arial Narrow" panose="020B0606020202030204" pitchFamily="34" charset="0"/>
              </a:endParaRPr>
            </a:p>
          </p:txBody>
        </p:sp>
        <p:sp>
          <p:nvSpPr>
            <p:cNvPr id="38" name="Rectangle 37"/>
            <p:cNvSpPr/>
            <p:nvPr/>
          </p:nvSpPr>
          <p:spPr>
            <a:xfrm>
              <a:off x="1700180" y="2509585"/>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000" dirty="0">
                <a:solidFill>
                  <a:prstClr val="white"/>
                </a:solidFill>
                <a:latin typeface="Arial Narrow" panose="020B0606020202030204" pitchFamily="34" charset="0"/>
              </a:endParaRPr>
            </a:p>
          </p:txBody>
        </p:sp>
        <p:sp>
          <p:nvSpPr>
            <p:cNvPr id="46" name="Rectangle 45"/>
            <p:cNvSpPr/>
            <p:nvPr/>
          </p:nvSpPr>
          <p:spPr>
            <a:xfrm>
              <a:off x="4029603" y="2503875"/>
              <a:ext cx="1022673" cy="702640"/>
            </a:xfrm>
            <a:prstGeom prst="rect">
              <a:avLst/>
            </a:prstGeom>
            <a:solidFill>
              <a:srgbClr val="44B072"/>
            </a:solidFill>
            <a:ln>
              <a:solidFill>
                <a:srgbClr val="44B0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900" dirty="0">
                <a:solidFill>
                  <a:prstClr val="white"/>
                </a:solidFill>
                <a:latin typeface="Arial Narrow" panose="020B0606020202030204" pitchFamily="34" charset="0"/>
              </a:endParaRPr>
            </a:p>
          </p:txBody>
        </p:sp>
        <p:sp>
          <p:nvSpPr>
            <p:cNvPr id="47" name="Rectangle 46"/>
            <p:cNvSpPr/>
            <p:nvPr/>
          </p:nvSpPr>
          <p:spPr>
            <a:xfrm>
              <a:off x="4024278" y="3429012"/>
              <a:ext cx="1022673" cy="702640"/>
            </a:xfrm>
            <a:prstGeom prst="rect">
              <a:avLst/>
            </a:prstGeom>
            <a:solidFill>
              <a:srgbClr val="44B072"/>
            </a:solidFill>
            <a:ln>
              <a:solidFill>
                <a:srgbClr val="44B0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0" dirty="0">
                <a:solidFill>
                  <a:prstClr val="white"/>
                </a:solidFill>
                <a:latin typeface="Arial Narrow" panose="020B0606020202030204" pitchFamily="34" charset="0"/>
              </a:endParaRPr>
            </a:p>
          </p:txBody>
        </p:sp>
        <p:sp>
          <p:nvSpPr>
            <p:cNvPr id="48" name="Rectangle 47"/>
            <p:cNvSpPr/>
            <p:nvPr/>
          </p:nvSpPr>
          <p:spPr>
            <a:xfrm>
              <a:off x="4029603" y="4372838"/>
              <a:ext cx="1022673" cy="702640"/>
            </a:xfrm>
            <a:prstGeom prst="rect">
              <a:avLst/>
            </a:prstGeom>
            <a:solidFill>
              <a:srgbClr val="44B072"/>
            </a:solidFill>
            <a:ln>
              <a:solidFill>
                <a:srgbClr val="44B0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0" dirty="0">
                <a:solidFill>
                  <a:prstClr val="white"/>
                </a:solidFill>
                <a:latin typeface="Arial Narrow" panose="020B0606020202030204" pitchFamily="34" charset="0"/>
              </a:endParaRPr>
            </a:p>
          </p:txBody>
        </p:sp>
        <p:sp>
          <p:nvSpPr>
            <p:cNvPr id="49" name="Rectangle 48"/>
            <p:cNvSpPr/>
            <p:nvPr/>
          </p:nvSpPr>
          <p:spPr>
            <a:xfrm>
              <a:off x="4017971" y="5328612"/>
              <a:ext cx="1022673" cy="702640"/>
            </a:xfrm>
            <a:prstGeom prst="rect">
              <a:avLst/>
            </a:prstGeom>
            <a:solidFill>
              <a:srgbClr val="44B072"/>
            </a:solidFill>
            <a:ln>
              <a:solidFill>
                <a:srgbClr val="44B0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solidFill>
                    <a:prstClr val="white"/>
                  </a:solidFill>
                  <a:latin typeface="Arial Narrow" panose="020B0606020202030204" pitchFamily="34" charset="0"/>
                </a:rPr>
                <a:t>3pm – 6pm</a:t>
              </a:r>
            </a:p>
          </p:txBody>
        </p:sp>
        <p:sp>
          <p:nvSpPr>
            <p:cNvPr id="51" name="Rectangle 50"/>
            <p:cNvSpPr/>
            <p:nvPr/>
          </p:nvSpPr>
          <p:spPr>
            <a:xfrm>
              <a:off x="5194314" y="2482817"/>
              <a:ext cx="1022673" cy="702640"/>
            </a:xfrm>
            <a:prstGeom prst="rect">
              <a:avLst/>
            </a:prstGeom>
            <a:solidFill>
              <a:srgbClr val="1B7EB5"/>
            </a:solidFill>
            <a:ln>
              <a:solidFill>
                <a:srgbClr val="1B7EB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200" dirty="0">
                <a:solidFill>
                  <a:prstClr val="white"/>
                </a:solidFill>
                <a:latin typeface="Arial Narrow" panose="020B0606020202030204" pitchFamily="34" charset="0"/>
              </a:endParaRPr>
            </a:p>
          </p:txBody>
        </p:sp>
        <p:sp>
          <p:nvSpPr>
            <p:cNvPr id="52" name="Rectangle 51"/>
            <p:cNvSpPr/>
            <p:nvPr/>
          </p:nvSpPr>
          <p:spPr>
            <a:xfrm>
              <a:off x="5183665" y="3423547"/>
              <a:ext cx="1022673" cy="702640"/>
            </a:xfrm>
            <a:prstGeom prst="rect">
              <a:avLst/>
            </a:prstGeom>
            <a:solidFill>
              <a:srgbClr val="1B7EB5"/>
            </a:solidFill>
            <a:ln>
              <a:solidFill>
                <a:srgbClr val="1B7EB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solidFill>
                    <a:prstClr val="white"/>
                  </a:solidFill>
                  <a:latin typeface="Arial Narrow" panose="020B0606020202030204" pitchFamily="34" charset="0"/>
                </a:rPr>
                <a:t>2pm – 5pm</a:t>
              </a:r>
            </a:p>
          </p:txBody>
        </p:sp>
        <p:sp>
          <p:nvSpPr>
            <p:cNvPr id="53" name="Rectangle 52"/>
            <p:cNvSpPr/>
            <p:nvPr/>
          </p:nvSpPr>
          <p:spPr>
            <a:xfrm>
              <a:off x="5192721" y="4370148"/>
              <a:ext cx="1022673" cy="702640"/>
            </a:xfrm>
            <a:prstGeom prst="rect">
              <a:avLst/>
            </a:prstGeom>
            <a:solidFill>
              <a:srgbClr val="1B7EB5"/>
            </a:solidFill>
            <a:ln>
              <a:solidFill>
                <a:srgbClr val="1B7EB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900" dirty="0">
                <a:solidFill>
                  <a:prstClr val="white"/>
                </a:solidFill>
                <a:latin typeface="Arial Narrow" panose="020B0606020202030204" pitchFamily="34" charset="0"/>
              </a:endParaRPr>
            </a:p>
          </p:txBody>
        </p:sp>
        <p:sp>
          <p:nvSpPr>
            <p:cNvPr id="54" name="Rectangle 53"/>
            <p:cNvSpPr/>
            <p:nvPr/>
          </p:nvSpPr>
          <p:spPr>
            <a:xfrm>
              <a:off x="5183665" y="5335578"/>
              <a:ext cx="1022673" cy="702640"/>
            </a:xfrm>
            <a:prstGeom prst="rect">
              <a:avLst/>
            </a:prstGeom>
            <a:solidFill>
              <a:srgbClr val="1B7EB5"/>
            </a:solidFill>
            <a:ln>
              <a:solidFill>
                <a:srgbClr val="1B7EB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solidFill>
                    <a:prstClr val="white"/>
                  </a:solidFill>
                  <a:latin typeface="Arial Narrow" panose="020B0606020202030204" pitchFamily="34" charset="0"/>
                </a:rPr>
                <a:t>12pm – 3pm</a:t>
              </a:r>
            </a:p>
          </p:txBody>
        </p:sp>
        <p:sp>
          <p:nvSpPr>
            <p:cNvPr id="71" name="Rectangle 70"/>
            <p:cNvSpPr/>
            <p:nvPr/>
          </p:nvSpPr>
          <p:spPr>
            <a:xfrm>
              <a:off x="2877168" y="2492974"/>
              <a:ext cx="1022673" cy="702640"/>
            </a:xfrm>
            <a:prstGeom prst="rect">
              <a:avLst/>
            </a:prstGeom>
            <a:solidFill>
              <a:schemeClr val="accent6">
                <a:lumMod val="75000"/>
              </a:schemeClr>
            </a:solidFill>
            <a:ln>
              <a:solidFill>
                <a:schemeClr val="accent6">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900" dirty="0">
                <a:solidFill>
                  <a:prstClr val="white"/>
                </a:solidFill>
                <a:latin typeface="Arial Narrow" panose="020B0606020202030204" pitchFamily="34" charset="0"/>
              </a:endParaRPr>
            </a:p>
          </p:txBody>
        </p:sp>
        <p:sp>
          <p:nvSpPr>
            <p:cNvPr id="72" name="Rectangle 71"/>
            <p:cNvSpPr/>
            <p:nvPr/>
          </p:nvSpPr>
          <p:spPr>
            <a:xfrm>
              <a:off x="2874701" y="3436979"/>
              <a:ext cx="1022673" cy="702640"/>
            </a:xfrm>
            <a:prstGeom prst="rect">
              <a:avLst/>
            </a:prstGeom>
            <a:solidFill>
              <a:schemeClr val="accent6">
                <a:lumMod val="75000"/>
              </a:schemeClr>
            </a:solidFill>
            <a:ln>
              <a:solidFill>
                <a:schemeClr val="accent6">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solidFill>
                    <a:prstClr val="white"/>
                  </a:solidFill>
                  <a:latin typeface="Arial Narrow" panose="020B0606020202030204" pitchFamily="34" charset="0"/>
                </a:rPr>
                <a:t>2pm – 5pm</a:t>
              </a:r>
            </a:p>
          </p:txBody>
        </p:sp>
        <p:sp>
          <p:nvSpPr>
            <p:cNvPr id="73" name="Rectangle 72"/>
            <p:cNvSpPr/>
            <p:nvPr/>
          </p:nvSpPr>
          <p:spPr>
            <a:xfrm>
              <a:off x="2879779" y="4370148"/>
              <a:ext cx="1022673" cy="702640"/>
            </a:xfrm>
            <a:prstGeom prst="rect">
              <a:avLst/>
            </a:prstGeom>
            <a:solidFill>
              <a:schemeClr val="accent6">
                <a:lumMod val="75000"/>
              </a:schemeClr>
            </a:solidFill>
            <a:ln>
              <a:solidFill>
                <a:schemeClr val="accent6">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000" dirty="0">
                <a:solidFill>
                  <a:prstClr val="white"/>
                </a:solidFill>
                <a:latin typeface="Arial Narrow" panose="020B0606020202030204" pitchFamily="34" charset="0"/>
              </a:endParaRPr>
            </a:p>
          </p:txBody>
        </p:sp>
        <p:sp>
          <p:nvSpPr>
            <p:cNvPr id="74" name="Rectangle 73"/>
            <p:cNvSpPr/>
            <p:nvPr/>
          </p:nvSpPr>
          <p:spPr>
            <a:xfrm>
              <a:off x="2869194" y="5330941"/>
              <a:ext cx="1022673" cy="702640"/>
            </a:xfrm>
            <a:prstGeom prst="rect">
              <a:avLst/>
            </a:prstGeom>
            <a:solidFill>
              <a:schemeClr val="accent6">
                <a:lumMod val="75000"/>
              </a:schemeClr>
            </a:solidFill>
            <a:ln>
              <a:solidFill>
                <a:schemeClr val="accent6">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900" dirty="0">
                <a:solidFill>
                  <a:prstClr val="white"/>
                </a:solidFill>
                <a:latin typeface="Arial Narrow" panose="020B0606020202030204" pitchFamily="34" charset="0"/>
              </a:endParaRPr>
            </a:p>
          </p:txBody>
        </p:sp>
      </p:grpSp>
      <p:grpSp>
        <p:nvGrpSpPr>
          <p:cNvPr id="17" name="Group 16"/>
          <p:cNvGrpSpPr/>
          <p:nvPr/>
        </p:nvGrpSpPr>
        <p:grpSpPr>
          <a:xfrm>
            <a:off x="2086729" y="6315826"/>
            <a:ext cx="8358748" cy="553998"/>
            <a:chOff x="562729" y="6315826"/>
            <a:chExt cx="8358748" cy="553998"/>
          </a:xfrm>
        </p:grpSpPr>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62729" y="6320726"/>
              <a:ext cx="3347548" cy="459125"/>
            </a:xfrm>
            <a:prstGeom prst="rect">
              <a:avLst/>
            </a:prstGeom>
          </p:spPr>
        </p:pic>
        <p:sp>
          <p:nvSpPr>
            <p:cNvPr id="8" name="TextBox 7"/>
            <p:cNvSpPr txBox="1"/>
            <p:nvPr/>
          </p:nvSpPr>
          <p:spPr>
            <a:xfrm>
              <a:off x="4273110" y="6315826"/>
              <a:ext cx="4648367" cy="553998"/>
            </a:xfrm>
            <a:prstGeom prst="rect">
              <a:avLst/>
            </a:prstGeom>
            <a:noFill/>
          </p:spPr>
          <p:txBody>
            <a:bodyPr wrap="square" rtlCol="0">
              <a:spAutoFit/>
            </a:bodyPr>
            <a:lstStyle/>
            <a:p>
              <a:r>
                <a:rPr lang="en-US" sz="600" b="1" dirty="0">
                  <a:solidFill>
                    <a:prstClr val="black"/>
                  </a:solidFill>
                  <a:latin typeface="Calibri" panose="020F0502020204030204"/>
                </a:rPr>
                <a:t>Washtenaw Community College does not discriminate </a:t>
              </a:r>
              <a:r>
                <a:rPr lang="en-US" sz="600" dirty="0">
                  <a:solidFill>
                    <a:prstClr val="black"/>
                  </a:solidFill>
                  <a:latin typeface="Calibri" panose="020F0502020204030204"/>
                </a:rPr>
                <a:t>on the basis of religion, race, color, national origin, age, sex, height, weight, marital status, disability, veteran status, sexual orientation, gender identity, gender expression, or any other protected status in its programs and activities. The following office has been designated to handle inquiries regarding non-discrimination policies, Title IX or ADA/504 inquires: Vice President of Student &amp; Academic Services, SC 247, 734-973-3536.</a:t>
              </a:r>
            </a:p>
            <a:p>
              <a:endParaRPr lang="en-US" sz="600" dirty="0">
                <a:solidFill>
                  <a:prstClr val="black"/>
                </a:solidFill>
                <a:latin typeface="Calibri" panose="020F0502020204030204"/>
              </a:endParaRPr>
            </a:p>
          </p:txBody>
        </p:sp>
      </p:grpSp>
      <p:grpSp>
        <p:nvGrpSpPr>
          <p:cNvPr id="133" name="Group 132"/>
          <p:cNvGrpSpPr/>
          <p:nvPr/>
        </p:nvGrpSpPr>
        <p:grpSpPr>
          <a:xfrm>
            <a:off x="2153108" y="57548"/>
            <a:ext cx="8268575" cy="646331"/>
            <a:chOff x="987841" y="57547"/>
            <a:chExt cx="7909841" cy="646331"/>
          </a:xfrm>
        </p:grpSpPr>
        <p:sp>
          <p:nvSpPr>
            <p:cNvPr id="134" name="TextBox 133"/>
            <p:cNvSpPr txBox="1"/>
            <p:nvPr/>
          </p:nvSpPr>
          <p:spPr>
            <a:xfrm>
              <a:off x="987841" y="104677"/>
              <a:ext cx="3465919" cy="553998"/>
            </a:xfrm>
            <a:prstGeom prst="rect">
              <a:avLst/>
            </a:prstGeom>
            <a:noFill/>
          </p:spPr>
          <p:txBody>
            <a:bodyPr wrap="none" rtlCol="0">
              <a:spAutoFit/>
            </a:bodyPr>
            <a:lstStyle/>
            <a:p>
              <a:r>
                <a:rPr lang="en-US" sz="3000" i="1" dirty="0">
                  <a:solidFill>
                    <a:srgbClr val="E7E6E6">
                      <a:lumMod val="25000"/>
                    </a:srgbClr>
                  </a:solidFill>
                  <a:latin typeface="Georgia" panose="02040502050405020303" pitchFamily="18" charset="0"/>
                </a:rPr>
                <a:t>Drop-In Study Help</a:t>
              </a:r>
            </a:p>
          </p:txBody>
        </p:sp>
        <p:sp>
          <p:nvSpPr>
            <p:cNvPr id="135" name="TextBox 134"/>
            <p:cNvSpPr txBox="1"/>
            <p:nvPr/>
          </p:nvSpPr>
          <p:spPr>
            <a:xfrm>
              <a:off x="4710686" y="57547"/>
              <a:ext cx="4186996" cy="646331"/>
            </a:xfrm>
            <a:prstGeom prst="rect">
              <a:avLst/>
            </a:prstGeom>
            <a:noFill/>
          </p:spPr>
          <p:txBody>
            <a:bodyPr wrap="square" rtlCol="0">
              <a:spAutoFit/>
            </a:bodyPr>
            <a:lstStyle/>
            <a:p>
              <a:r>
                <a:rPr lang="en-US" i="1" dirty="0">
                  <a:solidFill>
                    <a:srgbClr val="E7E6E6">
                      <a:lumMod val="25000"/>
                    </a:srgbClr>
                  </a:solidFill>
                  <a:latin typeface="Georgia" panose="02040502050405020303" pitchFamily="18" charset="0"/>
                </a:rPr>
                <a:t>Science, Health &amp; Public Service Careers</a:t>
              </a:r>
            </a:p>
            <a:p>
              <a:r>
                <a:rPr lang="en-US" i="1" dirty="0">
                  <a:solidFill>
                    <a:srgbClr val="E7E6E6">
                      <a:lumMod val="25000"/>
                    </a:srgbClr>
                  </a:solidFill>
                  <a:latin typeface="Calibri" panose="020F0502020204030204"/>
                </a:rPr>
                <a:t>Winter 2021                                wccnet.edu/LC</a:t>
              </a:r>
            </a:p>
          </p:txBody>
        </p:sp>
      </p:grpSp>
      <p:sp>
        <p:nvSpPr>
          <p:cNvPr id="77" name="TextBox 1">
            <a:extLst>
              <a:ext uri="{FF2B5EF4-FFF2-40B4-BE49-F238E27FC236}">
                <a16:creationId xmlns:a16="http://schemas.microsoft.com/office/drawing/2014/main" xmlns="" id="{182C9694-15D7-46EF-9AD6-56CBE596CAEE}"/>
              </a:ext>
            </a:extLst>
          </p:cNvPr>
          <p:cNvSpPr txBox="1"/>
          <p:nvPr/>
        </p:nvSpPr>
        <p:spPr>
          <a:xfrm rot="16200000">
            <a:off x="-757463" y="3622005"/>
            <a:ext cx="4849710" cy="307777"/>
          </a:xfrm>
          <a:prstGeom prst="rect">
            <a:avLst/>
          </a:prstGeom>
          <a:noFill/>
        </p:spPr>
        <p:txBody>
          <a:bodyPr wrap="square"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b="1" cap="small" dirty="0">
                <a:solidFill>
                  <a:srgbClr val="E7E6E6">
                    <a:lumMod val="25000"/>
                  </a:srgbClr>
                </a:solidFill>
                <a:latin typeface="Calibri" panose="020F0502020204030204"/>
              </a:rPr>
              <a:t>Thursday       Wednesday       Tuesday          Monday         Sunday</a:t>
            </a:r>
          </a:p>
        </p:txBody>
      </p:sp>
      <p:sp>
        <p:nvSpPr>
          <p:cNvPr id="4" name="Rectangle 3">
            <a:extLst>
              <a:ext uri="{FF2B5EF4-FFF2-40B4-BE49-F238E27FC236}">
                <a16:creationId xmlns:a16="http://schemas.microsoft.com/office/drawing/2014/main" xmlns="" id="{1B2B08ED-6EA3-4F4F-8F4C-2E78B7507CED}"/>
              </a:ext>
            </a:extLst>
          </p:cNvPr>
          <p:cNvSpPr/>
          <p:nvPr/>
        </p:nvSpPr>
        <p:spPr>
          <a:xfrm>
            <a:off x="8143684" y="1622047"/>
            <a:ext cx="2277998" cy="4647426"/>
          </a:xfrm>
          <a:prstGeom prst="rect">
            <a:avLst/>
          </a:prstGeom>
        </p:spPr>
        <p:txBody>
          <a:bodyPr wrap="square">
            <a:spAutoFit/>
          </a:bodyPr>
          <a:lstStyle/>
          <a:p>
            <a:pPr>
              <a:defRPr/>
            </a:pPr>
            <a:r>
              <a:rPr lang="en-US" sz="1200" dirty="0">
                <a:solidFill>
                  <a:prstClr val="white"/>
                </a:solidFill>
                <a:latin typeface="Arial Narrow"/>
                <a:cs typeface="Segoe UI"/>
              </a:rPr>
              <a:t>Science Meets Math Workshops:</a:t>
            </a:r>
          </a:p>
          <a:p>
            <a:pPr marL="285750" indent="-285750">
              <a:buFont typeface="Arial"/>
              <a:buChar char="•"/>
              <a:defRPr/>
            </a:pPr>
            <a:r>
              <a:rPr lang="en-US" sz="1200" dirty="0">
                <a:solidFill>
                  <a:srgbClr val="FFFFFF"/>
                </a:solidFill>
                <a:latin typeface="Arial Narrow"/>
                <a:cs typeface="Segoe UI"/>
              </a:rPr>
              <a:t>Using your TI-30Xa Calculator in Chem Class</a:t>
            </a:r>
          </a:p>
          <a:p>
            <a:pPr marL="285750" indent="-285750">
              <a:buFont typeface="Arial"/>
              <a:buChar char="•"/>
              <a:defRPr/>
            </a:pPr>
            <a:r>
              <a:rPr lang="en-US" sz="1200" dirty="0">
                <a:solidFill>
                  <a:srgbClr val="FFFFFF"/>
                </a:solidFill>
                <a:latin typeface="Arial Narrow"/>
                <a:cs typeface="Segoe UI"/>
              </a:rPr>
              <a:t>Combining Biology and Statistics</a:t>
            </a:r>
          </a:p>
          <a:p>
            <a:pPr marL="285750" indent="-285750">
              <a:buFont typeface="Arial"/>
              <a:buChar char="•"/>
              <a:defRPr/>
            </a:pPr>
            <a:r>
              <a:rPr lang="en-US" sz="1200" dirty="0">
                <a:solidFill>
                  <a:srgbClr val="FFFFFF"/>
                </a:solidFill>
                <a:latin typeface="Arial Narrow"/>
                <a:cs typeface="Segoe UI"/>
              </a:rPr>
              <a:t>Mastering Dosing Calculations</a:t>
            </a:r>
          </a:p>
          <a:p>
            <a:pPr>
              <a:defRPr/>
            </a:pPr>
            <a:endParaRPr lang="en-US" sz="1200" dirty="0">
              <a:solidFill>
                <a:srgbClr val="FFFFFF"/>
              </a:solidFill>
              <a:latin typeface="Arial Narrow"/>
              <a:cs typeface="Segoe UI"/>
            </a:endParaRPr>
          </a:p>
          <a:p>
            <a:pPr>
              <a:defRPr/>
            </a:pPr>
            <a:r>
              <a:rPr lang="en-US" sz="1200" dirty="0">
                <a:solidFill>
                  <a:srgbClr val="FFFFFF"/>
                </a:solidFill>
                <a:latin typeface="Arial Narrow"/>
                <a:cs typeface="Segoe UI"/>
              </a:rPr>
              <a:t>Health Workshops:</a:t>
            </a:r>
          </a:p>
          <a:p>
            <a:pPr marL="285750" indent="-285750">
              <a:buFont typeface="Arial"/>
              <a:buChar char="•"/>
              <a:defRPr/>
            </a:pPr>
            <a:r>
              <a:rPr lang="en-US" sz="1200" dirty="0">
                <a:solidFill>
                  <a:srgbClr val="FFFFFF"/>
                </a:solidFill>
                <a:latin typeface="Arial Narrow"/>
                <a:cs typeface="Segoe UI"/>
              </a:rPr>
              <a:t>Conquer the TEAS</a:t>
            </a:r>
          </a:p>
          <a:p>
            <a:pPr>
              <a:defRPr/>
            </a:pPr>
            <a:endParaRPr lang="en-US" sz="1200" dirty="0">
              <a:solidFill>
                <a:srgbClr val="FFFFFF"/>
              </a:solidFill>
              <a:latin typeface="Arial Narrow"/>
              <a:cs typeface="Segoe UI"/>
            </a:endParaRPr>
          </a:p>
          <a:p>
            <a:pPr algn="ctr">
              <a:defRPr/>
            </a:pPr>
            <a:r>
              <a:rPr lang="en-US" dirty="0">
                <a:solidFill>
                  <a:srgbClr val="FFFFFF"/>
                </a:solidFill>
                <a:latin typeface="Georgia" panose="02040502050405020303" pitchFamily="18" charset="0"/>
                <a:cs typeface="Segoe UI"/>
              </a:rPr>
              <a:t>Study Groups</a:t>
            </a:r>
          </a:p>
          <a:p>
            <a:pPr algn="ctr">
              <a:defRPr/>
            </a:pPr>
            <a:endParaRPr lang="en-US" sz="800" dirty="0">
              <a:solidFill>
                <a:srgbClr val="FFFFFF"/>
              </a:solidFill>
              <a:latin typeface="Georgia" panose="02040502050405020303" pitchFamily="18" charset="0"/>
              <a:cs typeface="Segoe UI"/>
            </a:endParaRPr>
          </a:p>
          <a:p>
            <a:pPr marL="171450" indent="-171450">
              <a:buFont typeface="Arial" panose="020B0604020202020204" pitchFamily="34" charset="0"/>
              <a:buChar char="•"/>
              <a:defRPr/>
            </a:pPr>
            <a:r>
              <a:rPr lang="en-US" sz="1200" dirty="0">
                <a:solidFill>
                  <a:srgbClr val="FFFFFF"/>
                </a:solidFill>
                <a:latin typeface="Arial Narrow"/>
                <a:cs typeface="Segoe UI"/>
              </a:rPr>
              <a:t>CEM 111</a:t>
            </a:r>
          </a:p>
          <a:p>
            <a:pPr marL="171450" indent="-171450">
              <a:buFont typeface="Arial" panose="020B0604020202020204" pitchFamily="34" charset="0"/>
              <a:buChar char="•"/>
              <a:defRPr/>
            </a:pPr>
            <a:r>
              <a:rPr lang="en-US" sz="1200" dirty="0">
                <a:solidFill>
                  <a:srgbClr val="FFFFFF"/>
                </a:solidFill>
                <a:latin typeface="Arial Narrow"/>
                <a:cs typeface="Segoe UI"/>
              </a:rPr>
              <a:t>BIO 101</a:t>
            </a:r>
          </a:p>
          <a:p>
            <a:pPr marL="171450" indent="-171450">
              <a:buFont typeface="Arial" panose="020B0604020202020204" pitchFamily="34" charset="0"/>
              <a:buChar char="•"/>
              <a:defRPr/>
            </a:pPr>
            <a:r>
              <a:rPr lang="en-US" sz="1200" dirty="0">
                <a:solidFill>
                  <a:srgbClr val="FFFFFF"/>
                </a:solidFill>
                <a:latin typeface="Arial Narrow"/>
                <a:cs typeface="Segoe UI"/>
              </a:rPr>
              <a:t>PHY 111</a:t>
            </a:r>
          </a:p>
          <a:p>
            <a:pPr marL="171450" indent="-171450">
              <a:buFont typeface="Arial" panose="020B0604020202020204" pitchFamily="34" charset="0"/>
              <a:buChar char="•"/>
              <a:defRPr/>
            </a:pPr>
            <a:r>
              <a:rPr lang="en-US" sz="1200" dirty="0">
                <a:solidFill>
                  <a:srgbClr val="FFFFFF"/>
                </a:solidFill>
                <a:latin typeface="Arial Narrow"/>
                <a:cs typeface="Segoe UI"/>
              </a:rPr>
              <a:t>PSY 100</a:t>
            </a:r>
          </a:p>
          <a:p>
            <a:pPr>
              <a:defRPr/>
            </a:pPr>
            <a:r>
              <a:rPr lang="en-US" sz="1000" dirty="0">
                <a:solidFill>
                  <a:srgbClr val="FFFFFF"/>
                </a:solidFill>
                <a:latin typeface="Arial Narrow"/>
                <a:cs typeface="Segoe UI"/>
              </a:rPr>
              <a:t>Visit the Learning Commons website to request a Study Group for classes not listed. Study Groups need three students to run.  </a:t>
            </a:r>
          </a:p>
          <a:p>
            <a:pPr>
              <a:defRPr/>
            </a:pPr>
            <a:endParaRPr lang="en-US" sz="1200" dirty="0">
              <a:solidFill>
                <a:srgbClr val="FFFFFF"/>
              </a:solidFill>
              <a:latin typeface="Arial Narrow"/>
              <a:cs typeface="Segoe UI"/>
            </a:endParaRPr>
          </a:p>
          <a:p>
            <a:pPr>
              <a:defRPr/>
            </a:pPr>
            <a:endParaRPr lang="en-US" sz="1200" dirty="0">
              <a:solidFill>
                <a:srgbClr val="FFFFFF"/>
              </a:solidFill>
              <a:latin typeface="Arial Narrow"/>
              <a:cs typeface="Segoe UI"/>
            </a:endParaRPr>
          </a:p>
          <a:p>
            <a:pPr algn="ctr">
              <a:defRPr/>
            </a:pPr>
            <a:r>
              <a:rPr lang="en-US" sz="1200" b="1" dirty="0">
                <a:solidFill>
                  <a:srgbClr val="FFFFFF"/>
                </a:solidFill>
                <a:latin typeface="Arial Narrow"/>
                <a:cs typeface="Segoe UI"/>
              </a:rPr>
              <a:t>Visit wccnet.edu/LC for details!</a:t>
            </a:r>
          </a:p>
          <a:p>
            <a:pPr>
              <a:defRPr/>
            </a:pPr>
            <a:endParaRPr lang="en-US" sz="1200" dirty="0">
              <a:solidFill>
                <a:srgbClr val="000000"/>
              </a:solidFill>
              <a:latin typeface="Arial Narrow"/>
              <a:cs typeface="Segoe UI"/>
            </a:endParaRPr>
          </a:p>
          <a:p>
            <a:pPr algn="ctr">
              <a:defRPr/>
            </a:pPr>
            <a:r>
              <a:rPr lang="en-US" sz="1200" dirty="0">
                <a:solidFill>
                  <a:prstClr val="black">
                    <a:lumMod val="65000"/>
                    <a:lumOff val="35000"/>
                  </a:prstClr>
                </a:solidFill>
                <a:latin typeface="Arial Narrow"/>
                <a:cs typeface="Segoe UI"/>
              </a:rPr>
              <a:t>Afterhours Study Help is available 24/7 for disciplines not listed.</a:t>
            </a:r>
          </a:p>
        </p:txBody>
      </p:sp>
      <p:sp>
        <p:nvSpPr>
          <p:cNvPr id="78" name="TextBox 77">
            <a:extLst>
              <a:ext uri="{FF2B5EF4-FFF2-40B4-BE49-F238E27FC236}">
                <a16:creationId xmlns:a16="http://schemas.microsoft.com/office/drawing/2014/main" xmlns="" id="{F72658A4-95EA-48BA-AB2F-2AA723C73A05}"/>
              </a:ext>
            </a:extLst>
          </p:cNvPr>
          <p:cNvSpPr txBox="1"/>
          <p:nvPr/>
        </p:nvSpPr>
        <p:spPr>
          <a:xfrm>
            <a:off x="8589028" y="1235895"/>
            <a:ext cx="1342034" cy="369332"/>
          </a:xfrm>
          <a:prstGeom prst="rect">
            <a:avLst/>
          </a:prstGeom>
          <a:noFill/>
        </p:spPr>
        <p:txBody>
          <a:bodyPr wrap="none" rtlCol="0">
            <a:spAutoFit/>
          </a:bodyPr>
          <a:lstStyle/>
          <a:p>
            <a:r>
              <a:rPr lang="en-US" dirty="0">
                <a:solidFill>
                  <a:prstClr val="white"/>
                </a:solidFill>
                <a:latin typeface="Georgia" panose="02040502050405020303" pitchFamily="18" charset="0"/>
              </a:rPr>
              <a:t>Workshops</a:t>
            </a:r>
          </a:p>
        </p:txBody>
      </p:sp>
    </p:spTree>
    <p:extLst>
      <p:ext uri="{BB962C8B-B14F-4D97-AF65-F5344CB8AC3E}">
        <p14:creationId xmlns:p14="http://schemas.microsoft.com/office/powerpoint/2010/main" xmlns="" val="29762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1524000" y="1"/>
            <a:ext cx="9144000" cy="1100830"/>
          </a:xfrm>
          <a:prstGeom prst="rect">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b="1">
              <a:ln w="22225">
                <a:solidFill>
                  <a:srgbClr val="ED7D31"/>
                </a:solidFill>
                <a:prstDash val="solid"/>
              </a:ln>
              <a:solidFill>
                <a:prstClr val="white"/>
              </a:solidFill>
              <a:latin typeface="Calibri" panose="020F0502020204030204"/>
            </a:endParaRPr>
          </a:p>
        </p:txBody>
      </p:sp>
      <p:grpSp>
        <p:nvGrpSpPr>
          <p:cNvPr id="19" name="Group 18"/>
          <p:cNvGrpSpPr/>
          <p:nvPr/>
        </p:nvGrpSpPr>
        <p:grpSpPr>
          <a:xfrm>
            <a:off x="2086729" y="1443339"/>
            <a:ext cx="2586322" cy="4166886"/>
            <a:chOff x="518448" y="1392873"/>
            <a:chExt cx="2213052" cy="4907129"/>
          </a:xfrm>
        </p:grpSpPr>
        <p:sp>
          <p:nvSpPr>
            <p:cNvPr id="18" name="Rectangle 17"/>
            <p:cNvSpPr/>
            <p:nvPr/>
          </p:nvSpPr>
          <p:spPr>
            <a:xfrm>
              <a:off x="535469" y="1398165"/>
              <a:ext cx="1022673" cy="702640"/>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000" dirty="0">
                <a:solidFill>
                  <a:prstClr val="white"/>
                </a:solidFill>
                <a:latin typeface="Arial Narrow" panose="020B0606020202030204" pitchFamily="34" charset="0"/>
              </a:endParaRPr>
            </a:p>
          </p:txBody>
        </p:sp>
        <p:sp>
          <p:nvSpPr>
            <p:cNvPr id="22" name="Rectangle 21"/>
            <p:cNvSpPr/>
            <p:nvPr/>
          </p:nvSpPr>
          <p:spPr>
            <a:xfrm>
              <a:off x="1700180" y="1392873"/>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solidFill>
                    <a:prstClr val="white"/>
                  </a:solidFill>
                  <a:latin typeface="Arial Narrow" panose="020B0606020202030204" pitchFamily="34" charset="0"/>
                </a:rPr>
                <a:t>12:00pm – 6:00pm</a:t>
              </a:r>
            </a:p>
          </p:txBody>
        </p:sp>
        <p:sp>
          <p:nvSpPr>
            <p:cNvPr id="28" name="Rectangle 27"/>
            <p:cNvSpPr/>
            <p:nvPr/>
          </p:nvSpPr>
          <p:spPr>
            <a:xfrm>
              <a:off x="535469" y="2255588"/>
              <a:ext cx="1022673" cy="702639"/>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solidFill>
                    <a:prstClr val="white"/>
                  </a:solidFill>
                  <a:latin typeface="Arial Narrow" panose="020B0606020202030204" pitchFamily="34" charset="0"/>
                </a:rPr>
                <a:t>2:00pm – 4:00pm</a:t>
              </a:r>
            </a:p>
            <a:p>
              <a:pPr algn="ctr"/>
              <a:r>
                <a:rPr lang="en-US" sz="1000" dirty="0">
                  <a:solidFill>
                    <a:prstClr val="white"/>
                  </a:solidFill>
                  <a:latin typeface="Arial Narrow" panose="020B0606020202030204" pitchFamily="34" charset="0"/>
                </a:rPr>
                <a:t>8:00pm – 9:30pm</a:t>
              </a:r>
            </a:p>
          </p:txBody>
        </p:sp>
        <p:sp>
          <p:nvSpPr>
            <p:cNvPr id="29" name="Rectangle 28"/>
            <p:cNvSpPr/>
            <p:nvPr/>
          </p:nvSpPr>
          <p:spPr>
            <a:xfrm>
              <a:off x="535469" y="3064130"/>
              <a:ext cx="1022673" cy="702640"/>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solidFill>
                    <a:prstClr val="white"/>
                  </a:solidFill>
                  <a:latin typeface="Arial Narrow" panose="020B0606020202030204" pitchFamily="34" charset="0"/>
                </a:rPr>
                <a:t>9:00am – 11:00am</a:t>
              </a:r>
            </a:p>
            <a:p>
              <a:pPr algn="ctr"/>
              <a:r>
                <a:rPr lang="en-US" sz="1000" dirty="0">
                  <a:solidFill>
                    <a:prstClr val="white"/>
                  </a:solidFill>
                  <a:latin typeface="Arial Narrow" panose="020B0606020202030204" pitchFamily="34" charset="0"/>
                </a:rPr>
                <a:t>8:00pm – 9:30pm</a:t>
              </a:r>
            </a:p>
          </p:txBody>
        </p:sp>
        <p:sp>
          <p:nvSpPr>
            <p:cNvPr id="30" name="Rectangle 29"/>
            <p:cNvSpPr/>
            <p:nvPr/>
          </p:nvSpPr>
          <p:spPr>
            <a:xfrm>
              <a:off x="535980" y="3921555"/>
              <a:ext cx="1022673" cy="702640"/>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solidFill>
                    <a:prstClr val="white"/>
                  </a:solidFill>
                  <a:latin typeface="Arial Narrow" panose="020B0606020202030204" pitchFamily="34" charset="0"/>
                </a:rPr>
                <a:t>1:00pm – 3:00pm</a:t>
              </a:r>
            </a:p>
          </p:txBody>
        </p:sp>
        <p:sp>
          <p:nvSpPr>
            <p:cNvPr id="31" name="Rectangle 30"/>
            <p:cNvSpPr/>
            <p:nvPr/>
          </p:nvSpPr>
          <p:spPr>
            <a:xfrm>
              <a:off x="533467" y="4778980"/>
              <a:ext cx="1022673" cy="702640"/>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solidFill>
                    <a:prstClr val="white"/>
                  </a:solidFill>
                  <a:latin typeface="Arial Narrow" panose="020B0606020202030204" pitchFamily="34" charset="0"/>
                </a:rPr>
                <a:t>9:00am – 11:00am</a:t>
              </a:r>
            </a:p>
            <a:p>
              <a:pPr algn="ctr"/>
              <a:r>
                <a:rPr lang="en-US" sz="1000" dirty="0">
                  <a:solidFill>
                    <a:prstClr val="white"/>
                  </a:solidFill>
                  <a:latin typeface="Arial Narrow" panose="020B0606020202030204" pitchFamily="34" charset="0"/>
                </a:rPr>
                <a:t>4:00pm – 5:00pm</a:t>
              </a:r>
            </a:p>
          </p:txBody>
        </p:sp>
        <p:sp>
          <p:nvSpPr>
            <p:cNvPr id="32" name="Rectangle 31"/>
            <p:cNvSpPr/>
            <p:nvPr/>
          </p:nvSpPr>
          <p:spPr>
            <a:xfrm>
              <a:off x="518448" y="5593634"/>
              <a:ext cx="1022673" cy="702640"/>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solidFill>
                    <a:prstClr val="white"/>
                  </a:solidFill>
                  <a:latin typeface="Arial Narrow" panose="020B0606020202030204" pitchFamily="34" charset="0"/>
                </a:rPr>
                <a:t>10:00am – 12:00pm</a:t>
              </a:r>
            </a:p>
          </p:txBody>
        </p:sp>
        <p:sp>
          <p:nvSpPr>
            <p:cNvPr id="34" name="Rectangle 33"/>
            <p:cNvSpPr/>
            <p:nvPr/>
          </p:nvSpPr>
          <p:spPr>
            <a:xfrm>
              <a:off x="1700180" y="5597362"/>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solidFill>
                    <a:prstClr val="white"/>
                  </a:solidFill>
                  <a:latin typeface="Arial Narrow" panose="020B0606020202030204" pitchFamily="34" charset="0"/>
                </a:rPr>
                <a:t>7:30am – 5:00pm</a:t>
              </a:r>
            </a:p>
          </p:txBody>
        </p:sp>
        <p:sp>
          <p:nvSpPr>
            <p:cNvPr id="35" name="Rectangle 34"/>
            <p:cNvSpPr/>
            <p:nvPr/>
          </p:nvSpPr>
          <p:spPr>
            <a:xfrm>
              <a:off x="1705505" y="3078483"/>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solidFill>
                    <a:prstClr val="white"/>
                  </a:solidFill>
                  <a:latin typeface="Arial Narrow" panose="020B0606020202030204" pitchFamily="34" charset="0"/>
                </a:rPr>
                <a:t>7:30am – 10:00pm</a:t>
              </a:r>
            </a:p>
          </p:txBody>
        </p:sp>
        <p:sp>
          <p:nvSpPr>
            <p:cNvPr id="36" name="Rectangle 35"/>
            <p:cNvSpPr/>
            <p:nvPr/>
          </p:nvSpPr>
          <p:spPr>
            <a:xfrm>
              <a:off x="1708827" y="3918954"/>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solidFill>
                    <a:prstClr val="white"/>
                  </a:solidFill>
                  <a:latin typeface="Arial Narrow" panose="020B0606020202030204" pitchFamily="34" charset="0"/>
                </a:rPr>
                <a:t>7:30am – 10:00pm</a:t>
              </a:r>
            </a:p>
          </p:txBody>
        </p:sp>
        <p:sp>
          <p:nvSpPr>
            <p:cNvPr id="37" name="Rectangle 36"/>
            <p:cNvSpPr/>
            <p:nvPr/>
          </p:nvSpPr>
          <p:spPr>
            <a:xfrm>
              <a:off x="1708827" y="4778980"/>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solidFill>
                    <a:prstClr val="white"/>
                  </a:solidFill>
                  <a:latin typeface="Arial Narrow" panose="020B0606020202030204" pitchFamily="34" charset="0"/>
                </a:rPr>
                <a:t>7:30am – 10:00pm</a:t>
              </a:r>
            </a:p>
          </p:txBody>
        </p:sp>
        <p:sp>
          <p:nvSpPr>
            <p:cNvPr id="38" name="Rectangle 37"/>
            <p:cNvSpPr/>
            <p:nvPr/>
          </p:nvSpPr>
          <p:spPr>
            <a:xfrm>
              <a:off x="1700180" y="2233344"/>
              <a:ext cx="1022673" cy="702640"/>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solidFill>
                    <a:prstClr val="white"/>
                  </a:solidFill>
                  <a:latin typeface="Arial Narrow" panose="020B0606020202030204" pitchFamily="34" charset="0"/>
                </a:rPr>
                <a:t>7:30am – 10:00pm</a:t>
              </a:r>
            </a:p>
          </p:txBody>
        </p:sp>
      </p:grpSp>
      <p:grpSp>
        <p:nvGrpSpPr>
          <p:cNvPr id="17" name="Group 16"/>
          <p:cNvGrpSpPr/>
          <p:nvPr/>
        </p:nvGrpSpPr>
        <p:grpSpPr>
          <a:xfrm>
            <a:off x="2086729" y="6315826"/>
            <a:ext cx="8358748" cy="553998"/>
            <a:chOff x="562729" y="6315826"/>
            <a:chExt cx="8358748" cy="553998"/>
          </a:xfrm>
        </p:grpSpPr>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62729" y="6320726"/>
              <a:ext cx="3347548" cy="459125"/>
            </a:xfrm>
            <a:prstGeom prst="rect">
              <a:avLst/>
            </a:prstGeom>
          </p:spPr>
        </p:pic>
        <p:sp>
          <p:nvSpPr>
            <p:cNvPr id="8" name="TextBox 7"/>
            <p:cNvSpPr txBox="1"/>
            <p:nvPr/>
          </p:nvSpPr>
          <p:spPr>
            <a:xfrm>
              <a:off x="4273110" y="6315826"/>
              <a:ext cx="4648367" cy="553998"/>
            </a:xfrm>
            <a:prstGeom prst="rect">
              <a:avLst/>
            </a:prstGeom>
            <a:noFill/>
          </p:spPr>
          <p:txBody>
            <a:bodyPr wrap="square" rtlCol="0">
              <a:spAutoFit/>
            </a:bodyPr>
            <a:lstStyle/>
            <a:p>
              <a:r>
                <a:rPr lang="en-US" sz="600" b="1" dirty="0">
                  <a:solidFill>
                    <a:prstClr val="black"/>
                  </a:solidFill>
                  <a:latin typeface="Calibri" panose="020F0502020204030204"/>
                </a:rPr>
                <a:t>Washtenaw Community College does not discriminate </a:t>
              </a:r>
              <a:r>
                <a:rPr lang="en-US" sz="600" dirty="0">
                  <a:solidFill>
                    <a:prstClr val="black"/>
                  </a:solidFill>
                  <a:latin typeface="Calibri" panose="020F0502020204030204"/>
                </a:rPr>
                <a:t>on the basis of religion, race, color, national origin, age, sex, height, weight, marital status, disability, veteran status, sexual orientation, gender identity, gender expression, or any other protected status in its programs and activities. The following office has been designated to handle inquiries regarding non-discrimination policies, Title IX or ADA/504 inquires: Vice President of Student &amp; Academic Services, SC 247, 734-973-3536.</a:t>
              </a:r>
            </a:p>
            <a:p>
              <a:endParaRPr lang="en-US" sz="600" dirty="0">
                <a:solidFill>
                  <a:prstClr val="black"/>
                </a:solidFill>
                <a:latin typeface="Calibri" panose="020F0502020204030204"/>
              </a:endParaRPr>
            </a:p>
          </p:txBody>
        </p:sp>
      </p:grpSp>
      <p:grpSp>
        <p:nvGrpSpPr>
          <p:cNvPr id="133" name="Group 132"/>
          <p:cNvGrpSpPr/>
          <p:nvPr/>
        </p:nvGrpSpPr>
        <p:grpSpPr>
          <a:xfrm>
            <a:off x="2086730" y="205797"/>
            <a:ext cx="8510519" cy="792873"/>
            <a:chOff x="987841" y="205796"/>
            <a:chExt cx="8076452" cy="792873"/>
          </a:xfrm>
        </p:grpSpPr>
        <p:sp>
          <p:nvSpPr>
            <p:cNvPr id="134" name="TextBox 133"/>
            <p:cNvSpPr txBox="1"/>
            <p:nvPr/>
          </p:nvSpPr>
          <p:spPr>
            <a:xfrm>
              <a:off x="987841" y="205796"/>
              <a:ext cx="3170577" cy="553998"/>
            </a:xfrm>
            <a:prstGeom prst="rect">
              <a:avLst/>
            </a:prstGeom>
            <a:noFill/>
          </p:spPr>
          <p:txBody>
            <a:bodyPr wrap="none" rtlCol="0">
              <a:spAutoFit/>
            </a:bodyPr>
            <a:lstStyle/>
            <a:p>
              <a:r>
                <a:rPr lang="en-US" sz="3000" i="1" dirty="0">
                  <a:solidFill>
                    <a:prstClr val="white"/>
                  </a:solidFill>
                  <a:latin typeface="Georgia" panose="02040502050405020303" pitchFamily="18" charset="0"/>
                </a:rPr>
                <a:t>Student Tech Help</a:t>
              </a:r>
            </a:p>
          </p:txBody>
        </p:sp>
        <p:sp>
          <p:nvSpPr>
            <p:cNvPr id="135" name="TextBox 134"/>
            <p:cNvSpPr txBox="1"/>
            <p:nvPr/>
          </p:nvSpPr>
          <p:spPr>
            <a:xfrm>
              <a:off x="4792625" y="629337"/>
              <a:ext cx="4271668" cy="369332"/>
            </a:xfrm>
            <a:prstGeom prst="rect">
              <a:avLst/>
            </a:prstGeom>
            <a:noFill/>
          </p:spPr>
          <p:txBody>
            <a:bodyPr wrap="square" rtlCol="0">
              <a:spAutoFit/>
            </a:bodyPr>
            <a:lstStyle/>
            <a:p>
              <a:r>
                <a:rPr lang="en-US" i="1" dirty="0">
                  <a:solidFill>
                    <a:prstClr val="white"/>
                  </a:solidFill>
                  <a:latin typeface="Calibri" panose="020F0502020204030204"/>
                </a:rPr>
                <a:t>Winter 2021                                 wccnet.edu/LC</a:t>
              </a:r>
            </a:p>
          </p:txBody>
        </p:sp>
      </p:grpSp>
      <p:sp>
        <p:nvSpPr>
          <p:cNvPr id="2" name="TextBox 1">
            <a:extLst>
              <a:ext uri="{FF2B5EF4-FFF2-40B4-BE49-F238E27FC236}">
                <a16:creationId xmlns:a16="http://schemas.microsoft.com/office/drawing/2014/main" xmlns="" id="{CEB764A9-1015-4D9B-A2F4-ABE2ECC9F2D4}"/>
              </a:ext>
            </a:extLst>
          </p:cNvPr>
          <p:cNvSpPr txBox="1"/>
          <p:nvPr/>
        </p:nvSpPr>
        <p:spPr>
          <a:xfrm>
            <a:off x="12912699" y="-657111"/>
            <a:ext cx="4421595" cy="369332"/>
          </a:xfrm>
          <a:prstGeom prst="rect">
            <a:avLst/>
          </a:prstGeom>
          <a:noFill/>
        </p:spPr>
        <p:txBody>
          <a:bodyPr wrap="none" rtlCol="0">
            <a:spAutoFit/>
          </a:bodyPr>
          <a:lstStyle/>
          <a:p>
            <a:r>
              <a:rPr lang="en-US" dirty="0">
                <a:solidFill>
                  <a:prstClr val="black"/>
                </a:solidFill>
                <a:latin typeface="Calibri" panose="020F0502020204030204"/>
              </a:rPr>
              <a:t>LC Lab Hours Available by chat, phone, email </a:t>
            </a:r>
          </a:p>
        </p:txBody>
      </p:sp>
      <p:sp>
        <p:nvSpPr>
          <p:cNvPr id="77" name="Rectangle 76">
            <a:extLst>
              <a:ext uri="{FF2B5EF4-FFF2-40B4-BE49-F238E27FC236}">
                <a16:creationId xmlns:a16="http://schemas.microsoft.com/office/drawing/2014/main" xmlns="" id="{8FDB1209-FF34-4367-B8F5-FA096D6D5361}"/>
              </a:ext>
            </a:extLst>
          </p:cNvPr>
          <p:cNvSpPr/>
          <p:nvPr/>
        </p:nvSpPr>
        <p:spPr>
          <a:xfrm>
            <a:off x="7859155" y="1328251"/>
            <a:ext cx="2586322" cy="4885413"/>
          </a:xfrm>
          <a:prstGeom prst="rect">
            <a:avLst/>
          </a:prstGeom>
          <a:solidFill>
            <a:schemeClr val="accent6">
              <a:lumMod val="7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b="1">
              <a:ln w="22225">
                <a:solidFill>
                  <a:srgbClr val="ED7D31"/>
                </a:solidFill>
                <a:prstDash val="solid"/>
              </a:ln>
              <a:solidFill>
                <a:prstClr val="white"/>
              </a:solidFill>
              <a:latin typeface="Calibri" panose="020F0502020204030204"/>
            </a:endParaRPr>
          </a:p>
        </p:txBody>
      </p:sp>
      <p:sp>
        <p:nvSpPr>
          <p:cNvPr id="78" name="TextBox 77">
            <a:extLst>
              <a:ext uri="{FF2B5EF4-FFF2-40B4-BE49-F238E27FC236}">
                <a16:creationId xmlns:a16="http://schemas.microsoft.com/office/drawing/2014/main" xmlns="" id="{DD172567-0B2E-4BFB-AB89-B41E8ED078CF}"/>
              </a:ext>
            </a:extLst>
          </p:cNvPr>
          <p:cNvSpPr txBox="1"/>
          <p:nvPr/>
        </p:nvSpPr>
        <p:spPr>
          <a:xfrm>
            <a:off x="8552031" y="1443339"/>
            <a:ext cx="1228093" cy="369332"/>
          </a:xfrm>
          <a:prstGeom prst="rect">
            <a:avLst/>
          </a:prstGeom>
          <a:noFill/>
        </p:spPr>
        <p:txBody>
          <a:bodyPr wrap="none" rtlCol="0">
            <a:spAutoFit/>
          </a:bodyPr>
          <a:lstStyle/>
          <a:p>
            <a:r>
              <a:rPr lang="en-US" dirty="0">
                <a:solidFill>
                  <a:prstClr val="white"/>
                </a:solidFill>
                <a:latin typeface="Calibri" panose="020F0502020204030204"/>
              </a:rPr>
              <a:t>Workshops</a:t>
            </a:r>
          </a:p>
        </p:txBody>
      </p:sp>
      <p:sp>
        <p:nvSpPr>
          <p:cNvPr id="79" name="TextBox 78">
            <a:extLst>
              <a:ext uri="{FF2B5EF4-FFF2-40B4-BE49-F238E27FC236}">
                <a16:creationId xmlns:a16="http://schemas.microsoft.com/office/drawing/2014/main" xmlns="" id="{A481D976-D97A-4A9D-805A-5FF027CE2257}"/>
              </a:ext>
            </a:extLst>
          </p:cNvPr>
          <p:cNvSpPr txBox="1"/>
          <p:nvPr/>
        </p:nvSpPr>
        <p:spPr>
          <a:xfrm>
            <a:off x="7971318" y="1864290"/>
            <a:ext cx="2389518" cy="32162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defRPr/>
            </a:pPr>
            <a:r>
              <a:rPr lang="en-US" sz="1200" b="1" dirty="0">
                <a:solidFill>
                  <a:prstClr val="white"/>
                </a:solidFill>
                <a:latin typeface="Arial Narrow"/>
                <a:cs typeface="Segoe UI"/>
              </a:rPr>
              <a:t>Get Tech Ready</a:t>
            </a:r>
          </a:p>
          <a:p>
            <a:pPr marL="285750" indent="-285750">
              <a:buFont typeface="Arial"/>
              <a:buChar char="•"/>
              <a:defRPr/>
            </a:pPr>
            <a:r>
              <a:rPr lang="en-US" sz="1100" dirty="0">
                <a:solidFill>
                  <a:srgbClr val="FFFFFF"/>
                </a:solidFill>
                <a:latin typeface="Arial Narrow"/>
                <a:cs typeface="Segoe UI"/>
              </a:rPr>
              <a:t>Blackboard Basics</a:t>
            </a:r>
          </a:p>
          <a:p>
            <a:pPr marL="285750" indent="-285750">
              <a:buFont typeface="Arial"/>
              <a:buChar char="•"/>
              <a:defRPr/>
            </a:pPr>
            <a:r>
              <a:rPr lang="en-US" sz="1100" dirty="0">
                <a:solidFill>
                  <a:srgbClr val="FFFFFF"/>
                </a:solidFill>
                <a:latin typeface="Arial Narrow"/>
                <a:cs typeface="Segoe UI"/>
              </a:rPr>
              <a:t>Microsoft Office 365</a:t>
            </a:r>
          </a:p>
          <a:p>
            <a:pPr marL="285750" indent="-285750">
              <a:buFont typeface="Arial"/>
              <a:buChar char="•"/>
              <a:defRPr/>
            </a:pPr>
            <a:r>
              <a:rPr lang="en-US" sz="1100" dirty="0">
                <a:solidFill>
                  <a:srgbClr val="FFFFFF"/>
                </a:solidFill>
                <a:latin typeface="Arial Narrow"/>
                <a:cs typeface="Segoe UI"/>
              </a:rPr>
              <a:t>CircleIn</a:t>
            </a:r>
          </a:p>
          <a:p>
            <a:pPr marL="285750" indent="-285750">
              <a:buFont typeface="Arial"/>
              <a:buChar char="•"/>
              <a:defRPr/>
            </a:pPr>
            <a:r>
              <a:rPr lang="en-US" sz="1100" dirty="0">
                <a:solidFill>
                  <a:srgbClr val="FFFFFF"/>
                </a:solidFill>
                <a:latin typeface="Arial Narrow"/>
                <a:cs typeface="Segoe UI"/>
              </a:rPr>
              <a:t>Zoom</a:t>
            </a:r>
          </a:p>
          <a:p>
            <a:pPr>
              <a:defRPr/>
            </a:pPr>
            <a:endParaRPr lang="en-US" sz="1100" dirty="0">
              <a:solidFill>
                <a:srgbClr val="FFFFFF"/>
              </a:solidFill>
              <a:latin typeface="Arial Narrow"/>
              <a:cs typeface="Segoe UI"/>
            </a:endParaRPr>
          </a:p>
          <a:p>
            <a:pPr>
              <a:defRPr/>
            </a:pPr>
            <a:r>
              <a:rPr lang="en-US" sz="1200" b="1" dirty="0">
                <a:solidFill>
                  <a:srgbClr val="FFFFFF"/>
                </a:solidFill>
                <a:latin typeface="Arial Narrow"/>
                <a:cs typeface="Segoe UI"/>
              </a:rPr>
              <a:t>Make Technology Work for You</a:t>
            </a:r>
          </a:p>
          <a:p>
            <a:pPr marL="285750" indent="-285750">
              <a:buFont typeface="Arial"/>
              <a:buChar char="•"/>
              <a:defRPr/>
            </a:pPr>
            <a:r>
              <a:rPr lang="en-US" sz="1100" dirty="0">
                <a:solidFill>
                  <a:srgbClr val="FFFFFF"/>
                </a:solidFill>
                <a:latin typeface="Arial Narrow"/>
                <a:cs typeface="Segoe UI"/>
              </a:rPr>
              <a:t>Tame the Email Beast</a:t>
            </a:r>
          </a:p>
          <a:p>
            <a:pPr marL="285750" indent="-285750">
              <a:buFont typeface="Arial"/>
              <a:buChar char="•"/>
              <a:defRPr/>
            </a:pPr>
            <a:r>
              <a:rPr lang="en-US" sz="1100" dirty="0">
                <a:solidFill>
                  <a:srgbClr val="FFFFFF"/>
                </a:solidFill>
                <a:latin typeface="Arial Narrow"/>
                <a:cs typeface="Segoe UI"/>
              </a:rPr>
              <a:t>Exploring WCC Online Learning Resources</a:t>
            </a:r>
          </a:p>
          <a:p>
            <a:pPr marL="285750" indent="-285750">
              <a:buFont typeface="Arial"/>
              <a:buChar char="•"/>
              <a:defRPr/>
            </a:pPr>
            <a:r>
              <a:rPr lang="en-US" sz="1100" dirty="0">
                <a:solidFill>
                  <a:srgbClr val="FFFFFF"/>
                </a:solidFill>
                <a:latin typeface="Arial Narrow"/>
                <a:cs typeface="Segoe UI"/>
              </a:rPr>
              <a:t>Microsoft Accessibility Features</a:t>
            </a:r>
          </a:p>
          <a:p>
            <a:pPr marL="285750" indent="-285750">
              <a:buFont typeface="Arial"/>
              <a:buChar char="•"/>
              <a:defRPr/>
            </a:pPr>
            <a:r>
              <a:rPr lang="en-US" sz="1100" dirty="0">
                <a:solidFill>
                  <a:srgbClr val="FFFFFF"/>
                </a:solidFill>
                <a:latin typeface="Arial Narrow"/>
                <a:cs typeface="Segoe UI"/>
              </a:rPr>
              <a:t>Microsoft Word: Citation Manager</a:t>
            </a:r>
          </a:p>
          <a:p>
            <a:pPr marL="285750" indent="-285750">
              <a:buFont typeface="Arial"/>
              <a:buChar char="•"/>
              <a:defRPr/>
            </a:pPr>
            <a:r>
              <a:rPr lang="en-US" sz="1100" dirty="0">
                <a:solidFill>
                  <a:srgbClr val="FFFFFF"/>
                </a:solidFill>
                <a:latin typeface="Arial Narrow"/>
                <a:cs typeface="Segoe UI"/>
              </a:rPr>
              <a:t>Organize Your Drive</a:t>
            </a:r>
          </a:p>
          <a:p>
            <a:pPr>
              <a:defRPr/>
            </a:pPr>
            <a:endParaRPr lang="en-US" sz="1200" b="1" dirty="0">
              <a:solidFill>
                <a:srgbClr val="FFFFFF"/>
              </a:solidFill>
              <a:latin typeface="Arial Narrow"/>
              <a:cs typeface="Segoe UI"/>
            </a:endParaRPr>
          </a:p>
          <a:p>
            <a:pPr>
              <a:defRPr/>
            </a:pPr>
            <a:r>
              <a:rPr lang="en-US" sz="1200" b="1" dirty="0" err="1">
                <a:solidFill>
                  <a:srgbClr val="FFFFFF"/>
                </a:solidFill>
                <a:latin typeface="Arial Narrow"/>
                <a:cs typeface="Segoe UI"/>
              </a:rPr>
              <a:t>Appy</a:t>
            </a:r>
            <a:r>
              <a:rPr lang="en-US" sz="1200" b="1" dirty="0">
                <a:solidFill>
                  <a:srgbClr val="FFFFFF"/>
                </a:solidFill>
                <a:latin typeface="Arial Narrow"/>
                <a:cs typeface="Segoe UI"/>
              </a:rPr>
              <a:t> Hour:</a:t>
            </a:r>
          </a:p>
          <a:p>
            <a:pPr marL="285750" indent="-285750">
              <a:buFont typeface="Arial"/>
              <a:buChar char="•"/>
              <a:defRPr/>
            </a:pPr>
            <a:r>
              <a:rPr lang="en-US" sz="1100" dirty="0">
                <a:solidFill>
                  <a:srgbClr val="FFFFFF"/>
                </a:solidFill>
                <a:latin typeface="Arial Narrow"/>
                <a:cs typeface="Segoe UI"/>
              </a:rPr>
              <a:t>Duolingo </a:t>
            </a:r>
          </a:p>
          <a:p>
            <a:pPr>
              <a:defRPr/>
            </a:pPr>
            <a:endParaRPr lang="en-US" sz="1200" b="1" dirty="0">
              <a:solidFill>
                <a:srgbClr val="FFFFFF"/>
              </a:solidFill>
              <a:latin typeface="Arial Narrow"/>
              <a:cs typeface="Segoe UI"/>
            </a:endParaRPr>
          </a:p>
          <a:p>
            <a:pPr>
              <a:defRPr/>
            </a:pPr>
            <a:endParaRPr lang="en-US" sz="1100" dirty="0">
              <a:solidFill>
                <a:srgbClr val="FFFFFF"/>
              </a:solidFill>
              <a:latin typeface="Arial Narrow"/>
              <a:cs typeface="Segoe UI"/>
            </a:endParaRPr>
          </a:p>
        </p:txBody>
      </p:sp>
      <p:sp>
        <p:nvSpPr>
          <p:cNvPr id="80" name="TextBox 79">
            <a:extLst>
              <a:ext uri="{FF2B5EF4-FFF2-40B4-BE49-F238E27FC236}">
                <a16:creationId xmlns:a16="http://schemas.microsoft.com/office/drawing/2014/main" xmlns="" id="{F0F54593-A16D-455F-B3D7-036D5479C7D2}"/>
              </a:ext>
            </a:extLst>
          </p:cNvPr>
          <p:cNvSpPr txBox="1"/>
          <p:nvPr/>
        </p:nvSpPr>
        <p:spPr>
          <a:xfrm>
            <a:off x="7859155" y="5742200"/>
            <a:ext cx="2586322" cy="323165"/>
          </a:xfrm>
          <a:prstGeom prst="rect">
            <a:avLst/>
          </a:prstGeom>
          <a:noFill/>
        </p:spPr>
        <p:txBody>
          <a:bodyPr wrap="square" rtlCol="0">
            <a:spAutoFit/>
          </a:bodyPr>
          <a:lstStyle/>
          <a:p>
            <a:r>
              <a:rPr lang="en-US" sz="1500" b="1" dirty="0">
                <a:solidFill>
                  <a:srgbClr val="FFFFFF"/>
                </a:solidFill>
                <a:latin typeface="Arial Narrow"/>
                <a:cs typeface="Segoe UI"/>
              </a:rPr>
              <a:t>Visit wccnet.edu/LC for details!</a:t>
            </a:r>
            <a:endParaRPr lang="en-US" sz="1500" dirty="0">
              <a:solidFill>
                <a:srgbClr val="000000"/>
              </a:solidFill>
              <a:latin typeface="Arial Narrow"/>
              <a:cs typeface="Segoe UI"/>
            </a:endParaRPr>
          </a:p>
        </p:txBody>
      </p:sp>
      <p:grpSp>
        <p:nvGrpSpPr>
          <p:cNvPr id="94" name="Group 93">
            <a:extLst>
              <a:ext uri="{FF2B5EF4-FFF2-40B4-BE49-F238E27FC236}">
                <a16:creationId xmlns:a16="http://schemas.microsoft.com/office/drawing/2014/main" xmlns="" id="{83F82287-A537-4761-AED1-916C02CDA83A}"/>
              </a:ext>
            </a:extLst>
          </p:cNvPr>
          <p:cNvGrpSpPr/>
          <p:nvPr/>
        </p:nvGrpSpPr>
        <p:grpSpPr>
          <a:xfrm>
            <a:off x="2025677" y="1139299"/>
            <a:ext cx="2435667" cy="308574"/>
            <a:chOff x="2164508" y="1208197"/>
            <a:chExt cx="2235950" cy="281805"/>
          </a:xfrm>
        </p:grpSpPr>
        <p:sp>
          <p:nvSpPr>
            <p:cNvPr id="95" name="TextBox 94">
              <a:extLst>
                <a:ext uri="{FF2B5EF4-FFF2-40B4-BE49-F238E27FC236}">
                  <a16:creationId xmlns:a16="http://schemas.microsoft.com/office/drawing/2014/main" xmlns="" id="{C1214A8B-A15E-47F7-AA9F-19EBD95F5490}"/>
                </a:ext>
              </a:extLst>
            </p:cNvPr>
            <p:cNvSpPr txBox="1"/>
            <p:nvPr/>
          </p:nvSpPr>
          <p:spPr>
            <a:xfrm>
              <a:off x="2361814" y="1251087"/>
              <a:ext cx="169583" cy="238915"/>
            </a:xfrm>
            <a:prstGeom prst="rect">
              <a:avLst/>
            </a:prstGeom>
            <a:noFill/>
          </p:spPr>
          <p:txBody>
            <a:bodyPr wrap="none" rtlCol="0">
              <a:spAutoFit/>
            </a:bodyPr>
            <a:lstStyle/>
            <a:p>
              <a:pPr algn="ctr"/>
              <a:endParaRPr lang="en-US" sz="1100" dirty="0">
                <a:solidFill>
                  <a:prstClr val="black"/>
                </a:solidFill>
                <a:latin typeface="Georgia" panose="02040502050405020303" pitchFamily="18" charset="0"/>
              </a:endParaRPr>
            </a:p>
          </p:txBody>
        </p:sp>
        <p:sp>
          <p:nvSpPr>
            <p:cNvPr id="99" name="TextBox 98">
              <a:extLst>
                <a:ext uri="{FF2B5EF4-FFF2-40B4-BE49-F238E27FC236}">
                  <a16:creationId xmlns:a16="http://schemas.microsoft.com/office/drawing/2014/main" xmlns="" id="{20AE7F6C-C1C9-4133-AC2D-90AE6F8E2A2E}"/>
                </a:ext>
              </a:extLst>
            </p:cNvPr>
            <p:cNvSpPr txBox="1"/>
            <p:nvPr/>
          </p:nvSpPr>
          <p:spPr>
            <a:xfrm>
              <a:off x="3626121" y="1208197"/>
              <a:ext cx="774337" cy="238915"/>
            </a:xfrm>
            <a:prstGeom prst="rect">
              <a:avLst/>
            </a:prstGeom>
            <a:noFill/>
          </p:spPr>
          <p:txBody>
            <a:bodyPr wrap="none" rtlCol="0">
              <a:spAutoFit/>
            </a:bodyPr>
            <a:lstStyle/>
            <a:p>
              <a:pPr algn="ctr"/>
              <a:r>
                <a:rPr lang="en-US" sz="1100" dirty="0">
                  <a:solidFill>
                    <a:prstClr val="black"/>
                  </a:solidFill>
                  <a:latin typeface="Georgia" panose="02040502050405020303" pitchFamily="18" charset="0"/>
                </a:rPr>
                <a:t>Lab Hours</a:t>
              </a:r>
            </a:p>
          </p:txBody>
        </p:sp>
        <p:sp>
          <p:nvSpPr>
            <p:cNvPr id="100" name="TextBox 99">
              <a:extLst>
                <a:ext uri="{FF2B5EF4-FFF2-40B4-BE49-F238E27FC236}">
                  <a16:creationId xmlns:a16="http://schemas.microsoft.com/office/drawing/2014/main" xmlns="" id="{5BE931CC-E2F5-49C6-8097-B40F88834B0A}"/>
                </a:ext>
              </a:extLst>
            </p:cNvPr>
            <p:cNvSpPr txBox="1"/>
            <p:nvPr/>
          </p:nvSpPr>
          <p:spPr>
            <a:xfrm>
              <a:off x="2164508" y="1214672"/>
              <a:ext cx="1255537" cy="238915"/>
            </a:xfrm>
            <a:prstGeom prst="rect">
              <a:avLst/>
            </a:prstGeom>
            <a:noFill/>
          </p:spPr>
          <p:txBody>
            <a:bodyPr wrap="none" rtlCol="0">
              <a:spAutoFit/>
            </a:bodyPr>
            <a:lstStyle/>
            <a:p>
              <a:pPr algn="ctr"/>
              <a:r>
                <a:rPr lang="en-US" sz="1100" dirty="0">
                  <a:solidFill>
                    <a:prstClr val="black"/>
                  </a:solidFill>
                  <a:latin typeface="Georgia" panose="02040502050405020303" pitchFamily="18" charset="0"/>
                </a:rPr>
                <a:t>Drop-In Tech Help</a:t>
              </a:r>
            </a:p>
          </p:txBody>
        </p:sp>
      </p:grpSp>
      <p:sp>
        <p:nvSpPr>
          <p:cNvPr id="101" name="TextBox 1">
            <a:extLst>
              <a:ext uri="{FF2B5EF4-FFF2-40B4-BE49-F238E27FC236}">
                <a16:creationId xmlns:a16="http://schemas.microsoft.com/office/drawing/2014/main" xmlns="" id="{1536B132-7264-443E-A9C1-4DE736C05991}"/>
              </a:ext>
            </a:extLst>
          </p:cNvPr>
          <p:cNvSpPr txBox="1"/>
          <p:nvPr/>
        </p:nvSpPr>
        <p:spPr>
          <a:xfrm rot="16200000">
            <a:off x="-837853" y="3496851"/>
            <a:ext cx="5391659" cy="492443"/>
          </a:xfrm>
          <a:prstGeom prst="rect">
            <a:avLst/>
          </a:prstGeom>
          <a:noFill/>
        </p:spPr>
        <p:txBody>
          <a:bodyPr wrap="square"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400" b="1" cap="small" dirty="0">
              <a:solidFill>
                <a:srgbClr val="E7E6E6">
                  <a:lumMod val="25000"/>
                </a:srgbClr>
              </a:solidFill>
              <a:latin typeface="Calibri" panose="020F0502020204030204"/>
            </a:endParaRPr>
          </a:p>
          <a:p>
            <a:r>
              <a:rPr lang="en-US" sz="1200" b="1" cap="small" dirty="0">
                <a:solidFill>
                  <a:srgbClr val="E7E6E6">
                    <a:lumMod val="25000"/>
                  </a:srgbClr>
                </a:solidFill>
                <a:latin typeface="Calibri" panose="020F0502020204030204"/>
              </a:rPr>
              <a:t>Saturday        Friday      Thursday    Wednesday     Tuesday      Monday       Sunday</a:t>
            </a:r>
          </a:p>
        </p:txBody>
      </p:sp>
      <p:sp>
        <p:nvSpPr>
          <p:cNvPr id="103" name="Rectangle 102">
            <a:extLst>
              <a:ext uri="{FF2B5EF4-FFF2-40B4-BE49-F238E27FC236}">
                <a16:creationId xmlns:a16="http://schemas.microsoft.com/office/drawing/2014/main" xmlns="" id="{99EE44B1-DBD8-4ADF-92AE-14175E640C8A}"/>
              </a:ext>
            </a:extLst>
          </p:cNvPr>
          <p:cNvSpPr/>
          <p:nvPr/>
        </p:nvSpPr>
        <p:spPr>
          <a:xfrm>
            <a:off x="2086730" y="5696986"/>
            <a:ext cx="1195165" cy="596646"/>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solidFill>
                  <a:prstClr val="white"/>
                </a:solidFill>
                <a:latin typeface="Arial Narrow" panose="020B0606020202030204" pitchFamily="34" charset="0"/>
              </a:rPr>
              <a:t>4:00pm – 5:00pm</a:t>
            </a:r>
          </a:p>
        </p:txBody>
      </p:sp>
      <p:sp>
        <p:nvSpPr>
          <p:cNvPr id="104" name="Rectangle 103">
            <a:extLst>
              <a:ext uri="{FF2B5EF4-FFF2-40B4-BE49-F238E27FC236}">
                <a16:creationId xmlns:a16="http://schemas.microsoft.com/office/drawing/2014/main" xmlns="" id="{B7AE43BD-433B-4835-9476-BCC98DAE474C}"/>
              </a:ext>
            </a:extLst>
          </p:cNvPr>
          <p:cNvSpPr/>
          <p:nvPr/>
        </p:nvSpPr>
        <p:spPr>
          <a:xfrm>
            <a:off x="3467782" y="5708508"/>
            <a:ext cx="1195165" cy="596646"/>
          </a:xfrm>
          <a:prstGeom prst="rect">
            <a:avLst/>
          </a:prstGeom>
          <a:solidFill>
            <a:schemeClr val="accent2"/>
          </a:solidFill>
          <a:ln>
            <a:solidFill>
              <a:srgbClr val="F3A67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solidFill>
                  <a:prstClr val="white"/>
                </a:solidFill>
                <a:latin typeface="Arial Narrow" panose="020B0606020202030204" pitchFamily="34" charset="0"/>
              </a:rPr>
              <a:t>12:00pm – 6:00pm </a:t>
            </a:r>
          </a:p>
        </p:txBody>
      </p:sp>
      <p:sp>
        <p:nvSpPr>
          <p:cNvPr id="105" name="Rectangle 104">
            <a:extLst>
              <a:ext uri="{FF2B5EF4-FFF2-40B4-BE49-F238E27FC236}">
                <a16:creationId xmlns:a16="http://schemas.microsoft.com/office/drawing/2014/main" xmlns="" id="{E67DC943-B092-4228-A4FC-94CED07F0C81}"/>
              </a:ext>
            </a:extLst>
          </p:cNvPr>
          <p:cNvSpPr/>
          <p:nvPr/>
        </p:nvSpPr>
        <p:spPr>
          <a:xfrm>
            <a:off x="5094487" y="1351293"/>
            <a:ext cx="2552960" cy="1402378"/>
          </a:xfrm>
          <a:prstGeom prst="rect">
            <a:avLst/>
          </a:prstGeom>
          <a:solidFill>
            <a:srgbClr val="1B7EB5"/>
          </a:solidFill>
          <a:ln>
            <a:solidFill>
              <a:srgbClr val="1B7EB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u="sng" dirty="0">
                <a:solidFill>
                  <a:prstClr val="white"/>
                </a:solidFill>
                <a:latin typeface="Arial Narrow" panose="020B0606020202030204" pitchFamily="34" charset="0"/>
              </a:rPr>
              <a:t>Lab Hours</a:t>
            </a:r>
          </a:p>
          <a:p>
            <a:pPr algn="ctr"/>
            <a:r>
              <a:rPr lang="en-US" sz="1200" dirty="0">
                <a:solidFill>
                  <a:prstClr val="white"/>
                </a:solidFill>
                <a:latin typeface="Arial Narrow" panose="020B0606020202030204" pitchFamily="34" charset="0"/>
              </a:rPr>
              <a:t>Lab Associates are available by: </a:t>
            </a:r>
          </a:p>
          <a:p>
            <a:pPr algn="ctr"/>
            <a:r>
              <a:rPr lang="en-US" sz="1200" dirty="0">
                <a:solidFill>
                  <a:prstClr val="white"/>
                </a:solidFill>
                <a:latin typeface="Arial Narrow" panose="020B0606020202030204" pitchFamily="34" charset="0"/>
              </a:rPr>
              <a:t>Chat:  wccnet.edu/LC</a:t>
            </a:r>
          </a:p>
          <a:p>
            <a:pPr algn="ctr"/>
            <a:r>
              <a:rPr lang="en-US" sz="1200" dirty="0">
                <a:solidFill>
                  <a:prstClr val="white"/>
                </a:solidFill>
                <a:latin typeface="Arial Narrow" panose="020B0606020202030204" pitchFamily="34" charset="0"/>
              </a:rPr>
              <a:t> Phone: 734.973.3420</a:t>
            </a:r>
          </a:p>
          <a:p>
            <a:pPr algn="ctr"/>
            <a:r>
              <a:rPr lang="en-US" sz="1200" dirty="0">
                <a:solidFill>
                  <a:prstClr val="white"/>
                </a:solidFill>
                <a:latin typeface="Arial Narrow" panose="020B0606020202030204" pitchFamily="34" charset="0"/>
              </a:rPr>
              <a:t>Email: LCLab@wccnet.edu</a:t>
            </a:r>
          </a:p>
          <a:p>
            <a:pPr algn="ctr"/>
            <a:endParaRPr lang="en-US" sz="1200" dirty="0">
              <a:solidFill>
                <a:prstClr val="white"/>
              </a:solidFill>
              <a:latin typeface="Arial Narrow" panose="020B0606020202030204" pitchFamily="34" charset="0"/>
            </a:endParaRPr>
          </a:p>
        </p:txBody>
      </p:sp>
      <p:sp>
        <p:nvSpPr>
          <p:cNvPr id="39" name="Rectangle 38">
            <a:extLst>
              <a:ext uri="{FF2B5EF4-FFF2-40B4-BE49-F238E27FC236}">
                <a16:creationId xmlns:a16="http://schemas.microsoft.com/office/drawing/2014/main" xmlns="" id="{06AB863D-29AA-48BE-8639-DD3294205D15}"/>
              </a:ext>
            </a:extLst>
          </p:cNvPr>
          <p:cNvSpPr/>
          <p:nvPr/>
        </p:nvSpPr>
        <p:spPr>
          <a:xfrm>
            <a:off x="5075078" y="2911697"/>
            <a:ext cx="2552960" cy="3241460"/>
          </a:xfrm>
          <a:prstGeom prst="rect">
            <a:avLst/>
          </a:prstGeom>
          <a:solidFill>
            <a:srgbClr val="44B072"/>
          </a:solidFill>
          <a:ln>
            <a:solidFill>
              <a:srgbClr val="44B0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171450" indent="-171450">
              <a:buFont typeface="Arial" panose="020B0604020202020204" pitchFamily="34" charset="0"/>
              <a:buChar char="•"/>
            </a:pPr>
            <a:endParaRPr lang="en-US" sz="1200" dirty="0">
              <a:solidFill>
                <a:prstClr val="white"/>
              </a:solidFill>
              <a:latin typeface="Arial Narrow" panose="020B0606020202030204" pitchFamily="34" charset="0"/>
            </a:endParaRPr>
          </a:p>
          <a:p>
            <a:endParaRPr lang="en-US" sz="1200" dirty="0">
              <a:solidFill>
                <a:prstClr val="white"/>
              </a:solidFill>
              <a:latin typeface="Arial Narrow" panose="020B0606020202030204" pitchFamily="34" charset="0"/>
            </a:endParaRPr>
          </a:p>
        </p:txBody>
      </p:sp>
      <p:sp>
        <p:nvSpPr>
          <p:cNvPr id="3" name="TextBox 2">
            <a:extLst>
              <a:ext uri="{FF2B5EF4-FFF2-40B4-BE49-F238E27FC236}">
                <a16:creationId xmlns:a16="http://schemas.microsoft.com/office/drawing/2014/main" xmlns="" id="{5B8F079D-701D-45B5-B0AE-38105BB91517}"/>
              </a:ext>
            </a:extLst>
          </p:cNvPr>
          <p:cNvSpPr txBox="1"/>
          <p:nvPr/>
        </p:nvSpPr>
        <p:spPr>
          <a:xfrm>
            <a:off x="5219076" y="3140440"/>
            <a:ext cx="2263515" cy="2400657"/>
          </a:xfrm>
          <a:prstGeom prst="rect">
            <a:avLst/>
          </a:prstGeom>
          <a:noFill/>
        </p:spPr>
        <p:txBody>
          <a:bodyPr wrap="square" rtlCol="0">
            <a:spAutoFit/>
          </a:bodyPr>
          <a:lstStyle/>
          <a:p>
            <a:r>
              <a:rPr lang="en-US" sz="1200" b="1" dirty="0">
                <a:solidFill>
                  <a:prstClr val="white"/>
                </a:solidFill>
                <a:latin typeface="Arial Narrow" panose="020B0606020202030204" pitchFamily="34" charset="0"/>
              </a:rPr>
              <a:t>Student Tech Help</a:t>
            </a:r>
          </a:p>
          <a:p>
            <a:r>
              <a:rPr lang="en-US" sz="1200" dirty="0">
                <a:solidFill>
                  <a:prstClr val="white"/>
                </a:solidFill>
                <a:latin typeface="Arial Narrow" panose="020B0606020202030204" pitchFamily="34" charset="0"/>
              </a:rPr>
              <a:t>Attend a </a:t>
            </a:r>
            <a:r>
              <a:rPr lang="en-US" sz="1200">
                <a:solidFill>
                  <a:prstClr val="white"/>
                </a:solidFill>
                <a:latin typeface="Arial Narrow" panose="020B0606020202030204" pitchFamily="34" charset="0"/>
              </a:rPr>
              <a:t>Drop-In Student Tech </a:t>
            </a:r>
            <a:r>
              <a:rPr lang="en-US" sz="1200" dirty="0">
                <a:solidFill>
                  <a:prstClr val="white"/>
                </a:solidFill>
                <a:latin typeface="Arial Narrow" panose="020B0606020202030204" pitchFamily="34" charset="0"/>
              </a:rPr>
              <a:t>Help session or schedule a Lab Consultation for one-on-one help. </a:t>
            </a:r>
          </a:p>
          <a:p>
            <a:endParaRPr lang="en-US" sz="1200" dirty="0">
              <a:solidFill>
                <a:prstClr val="white"/>
              </a:solidFill>
              <a:latin typeface="Arial Narrow" panose="020B0606020202030204" pitchFamily="34" charset="0"/>
            </a:endParaRPr>
          </a:p>
          <a:p>
            <a:r>
              <a:rPr lang="en-US" sz="1200" dirty="0">
                <a:solidFill>
                  <a:prstClr val="white"/>
                </a:solidFill>
                <a:latin typeface="Arial Narrow" panose="020B0606020202030204" pitchFamily="34" charset="0"/>
              </a:rPr>
              <a:t>Lab Associates can assist with:</a:t>
            </a:r>
          </a:p>
          <a:p>
            <a:pPr>
              <a:buFont typeface="Arial" panose="020B0604020202020204" pitchFamily="34" charset="0"/>
              <a:buChar char="•"/>
            </a:pPr>
            <a:r>
              <a:rPr lang="en-US" sz="1200" dirty="0">
                <a:solidFill>
                  <a:prstClr val="white"/>
                </a:solidFill>
                <a:latin typeface="Arial Narrow" panose="020B0606020202030204" pitchFamily="34" charset="0"/>
              </a:rPr>
              <a:t>Blackboard</a:t>
            </a:r>
          </a:p>
          <a:p>
            <a:pPr>
              <a:buFont typeface="Arial" panose="020B0604020202020204" pitchFamily="34" charset="0"/>
              <a:buChar char="•"/>
            </a:pPr>
            <a:r>
              <a:rPr lang="en-US" sz="1200" dirty="0">
                <a:solidFill>
                  <a:prstClr val="white"/>
                </a:solidFill>
                <a:latin typeface="Arial Narrow" panose="020B0606020202030204" pitchFamily="34" charset="0"/>
              </a:rPr>
              <a:t>CircleIn</a:t>
            </a:r>
          </a:p>
          <a:p>
            <a:pPr>
              <a:buFont typeface="Arial" panose="020B0604020202020204" pitchFamily="34" charset="0"/>
              <a:buChar char="•"/>
            </a:pPr>
            <a:r>
              <a:rPr lang="en-US" sz="1200" dirty="0">
                <a:solidFill>
                  <a:prstClr val="white"/>
                </a:solidFill>
                <a:latin typeface="Arial Narrow" panose="020B0606020202030204" pitchFamily="34" charset="0"/>
              </a:rPr>
              <a:t>Microsoft Office</a:t>
            </a:r>
          </a:p>
          <a:p>
            <a:pPr>
              <a:buFont typeface="Arial" panose="020B0604020202020204" pitchFamily="34" charset="0"/>
              <a:buChar char="•"/>
            </a:pPr>
            <a:r>
              <a:rPr lang="en-US" sz="1200" dirty="0">
                <a:solidFill>
                  <a:prstClr val="white"/>
                </a:solidFill>
                <a:latin typeface="Arial Narrow" panose="020B0606020202030204" pitchFamily="34" charset="0"/>
              </a:rPr>
              <a:t>Gmail</a:t>
            </a:r>
          </a:p>
          <a:p>
            <a:pPr>
              <a:buFont typeface="Arial" panose="020B0604020202020204" pitchFamily="34" charset="0"/>
              <a:buChar char="•"/>
            </a:pPr>
            <a:r>
              <a:rPr lang="en-US" sz="1200" dirty="0">
                <a:solidFill>
                  <a:prstClr val="white"/>
                </a:solidFill>
                <a:latin typeface="Arial Narrow" panose="020B0606020202030204" pitchFamily="34" charset="0"/>
              </a:rPr>
              <a:t>Zoom </a:t>
            </a:r>
          </a:p>
          <a:p>
            <a:endParaRPr lang="en-US" dirty="0">
              <a:solidFill>
                <a:prstClr val="black"/>
              </a:solidFill>
              <a:latin typeface="Calibri" panose="020F0502020204030204"/>
            </a:endParaRPr>
          </a:p>
        </p:txBody>
      </p:sp>
    </p:spTree>
    <p:extLst>
      <p:ext uri="{BB962C8B-B14F-4D97-AF65-F5344CB8AC3E}">
        <p14:creationId xmlns:p14="http://schemas.microsoft.com/office/powerpoint/2010/main" xmlns="" val="1103300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2D400"/>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3600" dirty="0">
                <a:latin typeface="Arial Black" panose="020B0A04020102020204" pitchFamily="34" charset="0"/>
              </a:rPr>
              <a:t>    </a:t>
            </a:r>
            <a:r>
              <a:rPr lang="en-US" sz="3600" b="1" dirty="0">
                <a:latin typeface="Arial" panose="020B0604020202020204" pitchFamily="34" charset="0"/>
                <a:cs typeface="Arial" panose="020B0604020202020204" pitchFamily="34" charset="0"/>
              </a:rPr>
              <a:t>Do’s and Don'ts of Online Learning</a:t>
            </a:r>
          </a:p>
        </p:txBody>
      </p:sp>
      <p:sp>
        <p:nvSpPr>
          <p:cNvPr id="5" name="Content Placeholder 4"/>
          <p:cNvSpPr>
            <a:spLocks noGrp="1"/>
          </p:cNvSpPr>
          <p:nvPr>
            <p:ph sz="half" idx="1"/>
          </p:nvPr>
        </p:nvSpPr>
        <p:spPr>
          <a:xfrm>
            <a:off x="1371600" y="1617785"/>
            <a:ext cx="4447786" cy="4249615"/>
          </a:xfrm>
        </p:spPr>
        <p:txBody>
          <a:bodyPr>
            <a:normAutofit fontScale="92500"/>
          </a:bodyPr>
          <a:lstStyle/>
          <a:p>
            <a:pPr lvl="0"/>
            <a:r>
              <a:rPr lang="en-US" sz="2800" b="1" dirty="0">
                <a:latin typeface="Arial" panose="020B0604020202020204" pitchFamily="34" charset="0"/>
                <a:cs typeface="Arial" panose="020B0604020202020204" pitchFamily="34" charset="0"/>
              </a:rPr>
              <a:t>Video on if bandwidth permits</a:t>
            </a:r>
          </a:p>
          <a:p>
            <a:pPr lvl="0"/>
            <a:r>
              <a:rPr lang="en-US" sz="2800" b="1" dirty="0">
                <a:latin typeface="Arial" panose="020B0604020202020204" pitchFamily="34" charset="0"/>
                <a:cs typeface="Arial" panose="020B0604020202020204" pitchFamily="34" charset="0"/>
              </a:rPr>
              <a:t>Mute if not talking</a:t>
            </a:r>
          </a:p>
          <a:p>
            <a:pPr lvl="0"/>
            <a:r>
              <a:rPr lang="en-US" sz="2800" b="1" dirty="0">
                <a:latin typeface="Arial" panose="020B0604020202020204" pitchFamily="34" charset="0"/>
                <a:cs typeface="Arial" panose="020B0604020202020204" pitchFamily="34" charset="0"/>
              </a:rPr>
              <a:t>Dress appropriately</a:t>
            </a:r>
          </a:p>
          <a:p>
            <a:pPr lvl="0"/>
            <a:r>
              <a:rPr lang="en-US" sz="2800" b="1" dirty="0">
                <a:latin typeface="Arial" panose="020B0604020202020204" pitchFamily="34" charset="0"/>
                <a:cs typeface="Arial" panose="020B0604020202020204" pitchFamily="34" charset="0"/>
              </a:rPr>
              <a:t>Use backgrounds to keep private spaces private</a:t>
            </a:r>
          </a:p>
          <a:p>
            <a:pPr lvl="0"/>
            <a:r>
              <a:rPr lang="en-US" sz="2800" b="1" dirty="0">
                <a:latin typeface="Arial" panose="020B0604020202020204" pitchFamily="34" charset="0"/>
                <a:cs typeface="Arial" panose="020B0604020202020204" pitchFamily="34" charset="0"/>
              </a:rPr>
              <a:t>Eating? Depends on the instructor and situation</a:t>
            </a:r>
          </a:p>
          <a:p>
            <a:endParaRPr lang="en-US"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xmlns="" id="{EC66A3EC-EE8B-413A-B0AE-B31D471D677E}"/>
              </a:ext>
            </a:extLst>
          </p:cNvPr>
          <p:cNvSpPr txBox="1"/>
          <p:nvPr/>
        </p:nvSpPr>
        <p:spPr>
          <a:xfrm>
            <a:off x="0" y="6951620"/>
            <a:ext cx="6963508" cy="230832"/>
          </a:xfrm>
          <a:prstGeom prst="rect">
            <a:avLst/>
          </a:prstGeom>
          <a:noFill/>
        </p:spPr>
        <p:txBody>
          <a:bodyPr wrap="square" rtlCol="0">
            <a:spAutoFit/>
          </a:bodyPr>
          <a:lstStyle/>
          <a:p>
            <a:r>
              <a:rPr lang="en-US" sz="900">
                <a:hlinkClick r:id="rId3" tooltip="https://en.wikipedia.org/wiki/Zoombombing"/>
              </a:rPr>
              <a:t>This Photo</a:t>
            </a:r>
            <a:r>
              <a:rPr lang="en-US" sz="900"/>
              <a:t> by Unknown Author is licensed under </a:t>
            </a:r>
            <a:r>
              <a:rPr lang="en-US" sz="900">
                <a:hlinkClick r:id="rId4" tooltip="https://creativecommons.org/licenses/by-sa/3.0/"/>
              </a:rPr>
              <a:t>CC BY-SA</a:t>
            </a:r>
            <a:endParaRPr lang="en-US" sz="900"/>
          </a:p>
        </p:txBody>
      </p:sp>
      <p:pic>
        <p:nvPicPr>
          <p:cNvPr id="7" name="Content Placeholder 6">
            <a:extLst>
              <a:ext uri="{FF2B5EF4-FFF2-40B4-BE49-F238E27FC236}">
                <a16:creationId xmlns:a16="http://schemas.microsoft.com/office/drawing/2014/main" xmlns="" id="{291F30D2-E217-4C1C-80A9-7BF1A1C0AC65}"/>
              </a:ext>
            </a:extLst>
          </p:cNvPr>
          <p:cNvPicPr>
            <a:picLocks noGrp="1" noChangeAspect="1"/>
          </p:cNvPicPr>
          <p:nvPr>
            <p:ph sz="half" idx="2"/>
          </p:nvPr>
        </p:nvPicPr>
        <p:blipFill>
          <a:blip r:embed="rId5"/>
          <a:stretch>
            <a:fillRect/>
          </a:stretch>
        </p:blipFill>
        <p:spPr>
          <a:xfrm>
            <a:off x="6524625" y="2593975"/>
            <a:ext cx="4448175" cy="2965450"/>
          </a:xfrm>
          <a:prstGeom prst="rect">
            <a:avLst/>
          </a:prstGeom>
        </p:spPr>
      </p:pic>
    </p:spTree>
    <p:extLst>
      <p:ext uri="{BB962C8B-B14F-4D97-AF65-F5344CB8AC3E}">
        <p14:creationId xmlns:p14="http://schemas.microsoft.com/office/powerpoint/2010/main" xmlns="" val="157841802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2D4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F95F87-C794-40D7-813E-5A8F058BBA3B}"/>
              </a:ext>
            </a:extLst>
          </p:cNvPr>
          <p:cNvSpPr>
            <a:spLocks noGrp="1"/>
          </p:cNvSpPr>
          <p:nvPr>
            <p:ph type="title"/>
          </p:nvPr>
        </p:nvSpPr>
        <p:spPr/>
        <p:txBody>
          <a:bodyPr>
            <a:normAutofit fontScale="90000"/>
          </a:bodyPr>
          <a:lstStyle/>
          <a:p>
            <a:pPr algn="ctr"/>
            <a:r>
              <a:rPr lang="en-US" sz="4000" dirty="0">
                <a:latin typeface="Arial Black" panose="020B0A04020102020204" pitchFamily="34" charset="0"/>
              </a:rPr>
              <a:t>Best practices for being a student still apply to online environment!</a:t>
            </a:r>
            <a:br>
              <a:rPr lang="en-US" sz="4000" dirty="0">
                <a:latin typeface="Arial Black" panose="020B0A04020102020204" pitchFamily="34" charset="0"/>
              </a:rPr>
            </a:br>
            <a:r>
              <a:rPr lang="en-US" sz="4000" dirty="0">
                <a:latin typeface="Arial Black" panose="020B0A04020102020204" pitchFamily="34" charset="0"/>
              </a:rPr>
              <a:t>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EBCA4844-45A0-4C8D-8093-AA0C5F880FAE}"/>
              </a:ext>
            </a:extLst>
          </p:cNvPr>
          <p:cNvSpPr>
            <a:spLocks noGrp="1"/>
          </p:cNvSpPr>
          <p:nvPr>
            <p:ph sz="half" idx="1"/>
          </p:nvPr>
        </p:nvSpPr>
        <p:spPr>
          <a:xfrm>
            <a:off x="1371600" y="1989666"/>
            <a:ext cx="4447786" cy="4343401"/>
          </a:xfrm>
        </p:spPr>
        <p:txBody>
          <a:bodyPr>
            <a:normAutofit fontScale="25000" lnSpcReduction="20000"/>
          </a:bodyPr>
          <a:lstStyle/>
          <a:p>
            <a:pPr marL="0" indent="0">
              <a:lnSpc>
                <a:spcPct val="114000"/>
              </a:lnSpc>
              <a:buNone/>
            </a:pPr>
            <a:r>
              <a:rPr lang="en-US" sz="8000" dirty="0">
                <a:latin typeface="Arial" panose="020B0604020202020204" pitchFamily="34" charset="0"/>
                <a:cs typeface="Arial" panose="020B0604020202020204" pitchFamily="34" charset="0"/>
              </a:rPr>
              <a:t>Take notes</a:t>
            </a:r>
          </a:p>
          <a:p>
            <a:pPr lvl="1">
              <a:lnSpc>
                <a:spcPct val="114000"/>
              </a:lnSpc>
            </a:pPr>
            <a:r>
              <a:rPr lang="en-US" sz="8000" dirty="0">
                <a:latin typeface="Arial" panose="020B0604020202020204" pitchFamily="34" charset="0"/>
                <a:cs typeface="Arial" panose="020B0604020202020204" pitchFamily="34" charset="0"/>
              </a:rPr>
              <a:t>Gather supplies like pen and notebook before class.</a:t>
            </a:r>
          </a:p>
          <a:p>
            <a:pPr marL="0" indent="0">
              <a:lnSpc>
                <a:spcPct val="114000"/>
              </a:lnSpc>
              <a:buNone/>
            </a:pPr>
            <a:r>
              <a:rPr lang="en-US" sz="8000" dirty="0">
                <a:latin typeface="Arial" panose="020B0604020202020204" pitchFamily="34" charset="0"/>
                <a:cs typeface="Arial" panose="020B0604020202020204" pitchFamily="34" charset="0"/>
              </a:rPr>
              <a:t>Ask questions </a:t>
            </a:r>
          </a:p>
          <a:p>
            <a:pPr lvl="1">
              <a:lnSpc>
                <a:spcPct val="114000"/>
              </a:lnSpc>
            </a:pPr>
            <a:r>
              <a:rPr lang="en-US" sz="8000" dirty="0">
                <a:latin typeface="Arial" panose="020B0604020202020204" pitchFamily="34" charset="0"/>
                <a:cs typeface="Arial" panose="020B0604020202020204" pitchFamily="34" charset="0"/>
              </a:rPr>
              <a:t>Do instructors want questions in chat or verbally?</a:t>
            </a:r>
          </a:p>
          <a:p>
            <a:pPr marL="0" indent="0">
              <a:lnSpc>
                <a:spcPct val="114000"/>
              </a:lnSpc>
              <a:buNone/>
            </a:pPr>
            <a:r>
              <a:rPr lang="en-US" sz="8000" dirty="0">
                <a:latin typeface="Arial" panose="020B0604020202020204" pitchFamily="34" charset="0"/>
                <a:cs typeface="Arial" panose="020B0604020202020204" pitchFamily="34" charset="0"/>
              </a:rPr>
              <a:t>Come to class prepared</a:t>
            </a:r>
          </a:p>
          <a:p>
            <a:pPr lvl="1">
              <a:lnSpc>
                <a:spcPct val="114000"/>
              </a:lnSpc>
            </a:pPr>
            <a:r>
              <a:rPr lang="en-US" sz="8000" dirty="0">
                <a:latin typeface="Arial" panose="020B0604020202020204" pitchFamily="34" charset="0"/>
                <a:cs typeface="Arial" panose="020B0604020202020204" pitchFamily="34" charset="0"/>
              </a:rPr>
              <a:t>Write down questions while you complete assignments and readings.</a:t>
            </a:r>
          </a:p>
          <a:p>
            <a:pPr marL="0" indent="0">
              <a:lnSpc>
                <a:spcPct val="114000"/>
              </a:lnSpc>
              <a:buNone/>
            </a:pPr>
            <a:r>
              <a:rPr lang="en-US" sz="8000" dirty="0">
                <a:latin typeface="Arial" panose="020B0604020202020204" pitchFamily="34" charset="0"/>
                <a:cs typeface="Arial" panose="020B0604020202020204" pitchFamily="34" charset="0"/>
              </a:rPr>
              <a:t>Read &amp; Print your syllabus</a:t>
            </a:r>
          </a:p>
          <a:p>
            <a:pPr lvl="1">
              <a:lnSpc>
                <a:spcPct val="114000"/>
              </a:lnSpc>
            </a:pPr>
            <a:r>
              <a:rPr lang="en-US" sz="8000" dirty="0">
                <a:latin typeface="Arial" panose="020B0604020202020204" pitchFamily="34" charset="0"/>
                <a:cs typeface="Arial" panose="020B0604020202020204" pitchFamily="34" charset="0"/>
              </a:rPr>
              <a:t>This is your roadmap to success! </a:t>
            </a:r>
          </a:p>
          <a:p>
            <a:endParaRPr lang="en-US" dirty="0"/>
          </a:p>
        </p:txBody>
      </p:sp>
      <p:pic>
        <p:nvPicPr>
          <p:cNvPr id="6" name="Content Placeholder 5">
            <a:extLst>
              <a:ext uri="{FF2B5EF4-FFF2-40B4-BE49-F238E27FC236}">
                <a16:creationId xmlns:a16="http://schemas.microsoft.com/office/drawing/2014/main" xmlns="" id="{C3143E11-654E-45F8-AB96-561D9609CB0E}"/>
              </a:ext>
            </a:extLst>
          </p:cNvPr>
          <p:cNvPicPr>
            <a:picLocks noGrp="1" noChangeAspect="1"/>
          </p:cNvPicPr>
          <p:nvPr>
            <p:ph sz="half" idx="2"/>
          </p:nvPr>
        </p:nvPicPr>
        <p:blipFill>
          <a:blip r:embed="rId4">
            <a:extLst>
              <a:ext uri="{837473B0-CC2E-450A-ABE3-18F120FF3D39}">
                <a1611:picAttrSrcUrl xmlns:a1611="http://schemas.microsoft.com/office/drawing/2016/11/main" xmlns="" r:id="rId5"/>
              </a:ext>
            </a:extLst>
          </a:blip>
          <a:stretch>
            <a:fillRect/>
          </a:stretch>
        </p:blipFill>
        <p:spPr>
          <a:xfrm>
            <a:off x="6524625" y="2171700"/>
            <a:ext cx="5419725" cy="3695700"/>
          </a:xfrm>
        </p:spPr>
      </p:pic>
    </p:spTree>
    <p:extLst>
      <p:ext uri="{BB962C8B-B14F-4D97-AF65-F5344CB8AC3E}">
        <p14:creationId xmlns:p14="http://schemas.microsoft.com/office/powerpoint/2010/main" xmlns="" val="25311194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2D4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391C55-91DB-417A-86F3-A33BBBA80DAD}"/>
              </a:ext>
            </a:extLst>
          </p:cNvPr>
          <p:cNvSpPr>
            <a:spLocks noGrp="1"/>
          </p:cNvSpPr>
          <p:nvPr>
            <p:ph type="title"/>
          </p:nvPr>
        </p:nvSpPr>
        <p:spPr>
          <a:xfrm>
            <a:off x="1371600" y="685800"/>
            <a:ext cx="9601200" cy="1485900"/>
          </a:xfrm>
        </p:spPr>
        <p:txBody>
          <a:bodyPr>
            <a:normAutofit/>
          </a:bodyPr>
          <a:lstStyle/>
          <a:p>
            <a:r>
              <a:rPr lang="en-US" b="1" dirty="0"/>
              <a:t>Build a Shared Learning</a:t>
            </a:r>
            <a:r>
              <a:rPr lang="en-US" sz="2700" dirty="0">
                <a:latin typeface="Arial" panose="020B0604020202020204" pitchFamily="34" charset="0"/>
                <a:ea typeface="+mn-ea"/>
                <a:cs typeface="Arial" panose="020B0604020202020204" pitchFamily="34" charset="0"/>
              </a:rPr>
              <a:t> </a:t>
            </a:r>
            <a:r>
              <a:rPr lang="en-US" b="1" dirty="0"/>
              <a:t>Team</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ABF9810B-4597-40AC-B6C2-C80D72933D6C}"/>
              </a:ext>
            </a:extLst>
          </p:cNvPr>
          <p:cNvSpPr>
            <a:spLocks noGrp="1"/>
          </p:cNvSpPr>
          <p:nvPr>
            <p:ph sz="half" idx="1"/>
          </p:nvPr>
        </p:nvSpPr>
        <p:spPr>
          <a:xfrm>
            <a:off x="1009651" y="1752600"/>
            <a:ext cx="4917016" cy="4648199"/>
          </a:xfrm>
        </p:spPr>
        <p:txBody>
          <a:bodyPr>
            <a:noAutofit/>
          </a:bodyPr>
          <a:lstStyle/>
          <a:p>
            <a:pPr marL="0" lvl="0" indent="0">
              <a:buNone/>
            </a:pPr>
            <a:r>
              <a:rPr lang="en-US" sz="2400" b="1" dirty="0">
                <a:latin typeface="Arial" panose="020B0604020202020204" pitchFamily="34" charset="0"/>
                <a:cs typeface="Arial" panose="020B0604020202020204" pitchFamily="34" charset="0"/>
              </a:rPr>
              <a:t>Connect with other students</a:t>
            </a:r>
            <a:endParaRPr lang="en-US" sz="2400"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Blackboard</a:t>
            </a:r>
            <a:r>
              <a:rPr lang="en-US" sz="2400" dirty="0">
                <a:latin typeface="Arial" panose="020B0604020202020204" pitchFamily="34" charset="0"/>
                <a:cs typeface="Arial" panose="020B0604020202020204" pitchFamily="34" charset="0"/>
              </a:rPr>
              <a:t> </a:t>
            </a:r>
          </a:p>
          <a:p>
            <a:pPr lvl="1"/>
            <a:r>
              <a:rPr lang="en-US" sz="2400" dirty="0">
                <a:latin typeface="Arial" panose="020B0604020202020204" pitchFamily="34" charset="0"/>
                <a:cs typeface="Arial" panose="020B0604020202020204" pitchFamily="34" charset="0"/>
              </a:rPr>
              <a:t>Email</a:t>
            </a:r>
          </a:p>
          <a:p>
            <a:r>
              <a:rPr lang="en-US" sz="2400" b="1" dirty="0">
                <a:latin typeface="Arial" panose="020B0604020202020204" pitchFamily="34" charset="0"/>
                <a:cs typeface="Arial" panose="020B0604020202020204" pitchFamily="34" charset="0"/>
              </a:rPr>
              <a:t>CircleIn</a:t>
            </a:r>
          </a:p>
          <a:p>
            <a:pPr lvl="1"/>
            <a:r>
              <a:rPr lang="en-US" sz="2400" dirty="0">
                <a:latin typeface="Arial" panose="020B0604020202020204" pitchFamily="34" charset="0"/>
                <a:cs typeface="Arial" panose="020B0604020202020204" pitchFamily="34" charset="0"/>
              </a:rPr>
              <a:t>Share notes</a:t>
            </a:r>
          </a:p>
          <a:p>
            <a:pPr lvl="1"/>
            <a:r>
              <a:rPr lang="en-US" sz="2400" dirty="0">
                <a:latin typeface="Arial" panose="020B0604020202020204" pitchFamily="34" charset="0"/>
                <a:cs typeface="Arial" panose="020B0604020202020204" pitchFamily="34" charset="0"/>
              </a:rPr>
              <a:t>Ask and answer questions</a:t>
            </a:r>
          </a:p>
          <a:p>
            <a:pPr lvl="1"/>
            <a:r>
              <a:rPr lang="en-US" sz="2400" dirty="0">
                <a:latin typeface="Arial" panose="020B0604020202020204" pitchFamily="34" charset="0"/>
                <a:cs typeface="Arial" panose="020B0604020202020204" pitchFamily="34" charset="0"/>
              </a:rPr>
              <a:t>Host virtual study sessions</a:t>
            </a:r>
          </a:p>
          <a:p>
            <a:pPr lvl="1"/>
            <a:r>
              <a:rPr lang="en-US" sz="2400" dirty="0">
                <a:latin typeface="Arial" panose="020B0604020202020204" pitchFamily="34" charset="0"/>
                <a:cs typeface="Arial" panose="020B0604020202020204" pitchFamily="34" charset="0"/>
              </a:rPr>
              <a:t>Win prizes!</a:t>
            </a:r>
          </a:p>
        </p:txBody>
      </p:sp>
      <p:sp>
        <p:nvSpPr>
          <p:cNvPr id="4" name="Content Placeholder 3">
            <a:extLst>
              <a:ext uri="{FF2B5EF4-FFF2-40B4-BE49-F238E27FC236}">
                <a16:creationId xmlns:a16="http://schemas.microsoft.com/office/drawing/2014/main" xmlns="" id="{F876C071-4D34-4338-BBAB-50856AB7013D}"/>
              </a:ext>
            </a:extLst>
          </p:cNvPr>
          <p:cNvSpPr>
            <a:spLocks noGrp="1"/>
          </p:cNvSpPr>
          <p:nvPr>
            <p:ph sz="half" idx="2"/>
          </p:nvPr>
        </p:nvSpPr>
        <p:spPr>
          <a:xfrm>
            <a:off x="5926667" y="1752600"/>
            <a:ext cx="6028266" cy="4133850"/>
          </a:xfrm>
        </p:spPr>
        <p:txBody>
          <a:bodyPr>
            <a:normAutofit lnSpcReduction="10000"/>
          </a:bodyPr>
          <a:lstStyle/>
          <a:p>
            <a:pPr marL="0" indent="0">
              <a:buNone/>
            </a:pPr>
            <a:r>
              <a:rPr lang="en-US" sz="2400" b="1" dirty="0">
                <a:latin typeface="Arial" panose="020B0604020202020204" pitchFamily="34" charset="0"/>
                <a:cs typeface="Arial" panose="020B0604020202020204" pitchFamily="34" charset="0"/>
              </a:rPr>
              <a:t>Learning Commons Resources</a:t>
            </a:r>
            <a:endParaRPr lang="en-US" sz="2400" b="1" dirty="0">
              <a:latin typeface="Arial" panose="020B0604020202020204" pitchFamily="34" charset="0"/>
              <a:cs typeface="Arial" panose="020B0604020202020204" pitchFamily="34" charset="0"/>
              <a:hlinkClick r:id="rId4"/>
            </a:endParaRPr>
          </a:p>
          <a:p>
            <a:r>
              <a:rPr lang="en-US" sz="2400" b="1" dirty="0">
                <a:latin typeface="Arial" panose="020B0604020202020204" pitchFamily="34" charset="0"/>
                <a:cs typeface="Arial" panose="020B0604020202020204" pitchFamily="34" charset="0"/>
                <a:hlinkClick r:id="rId4"/>
              </a:rPr>
              <a:t>Study Groups</a:t>
            </a:r>
            <a:endParaRPr lang="en-US" sz="2400" b="1" dirty="0">
              <a:latin typeface="Arial" panose="020B0604020202020204" pitchFamily="34" charset="0"/>
              <a:cs typeface="Arial" panose="020B0604020202020204" pitchFamily="34" charset="0"/>
            </a:endParaRPr>
          </a:p>
          <a:p>
            <a:pPr lvl="1"/>
            <a:r>
              <a:rPr lang="en-US" sz="2400" dirty="0">
                <a:latin typeface="Arial" panose="020B0604020202020204" pitchFamily="34" charset="0"/>
                <a:cs typeface="Arial" panose="020B0604020202020204" pitchFamily="34" charset="0"/>
              </a:rPr>
              <a:t>Offered for many classes</a:t>
            </a:r>
          </a:p>
          <a:p>
            <a:pPr lvl="1"/>
            <a:r>
              <a:rPr lang="en-US" sz="2400" dirty="0">
                <a:latin typeface="Arial" panose="020B0604020202020204" pitchFamily="34" charset="0"/>
                <a:cs typeface="Arial" panose="020B0604020202020204" pitchFamily="34" charset="0"/>
              </a:rPr>
              <a:t>Form the first few weeks of class and meet all semester</a:t>
            </a:r>
          </a:p>
          <a:p>
            <a:r>
              <a:rPr lang="en-US" sz="2400" b="1" dirty="0">
                <a:latin typeface="Arial" panose="020B0604020202020204" pitchFamily="34" charset="0"/>
                <a:cs typeface="Arial" panose="020B0604020202020204" pitchFamily="34" charset="0"/>
                <a:hlinkClick r:id="rId5"/>
              </a:rPr>
              <a:t>Drop-in Study Help</a:t>
            </a:r>
            <a:endParaRPr lang="en-US" sz="2400" b="1" dirty="0">
              <a:latin typeface="Arial" panose="020B0604020202020204" pitchFamily="34" charset="0"/>
              <a:cs typeface="Arial" panose="020B0604020202020204" pitchFamily="34" charset="0"/>
            </a:endParaRPr>
          </a:p>
          <a:p>
            <a:pPr lvl="1"/>
            <a:r>
              <a:rPr lang="en-US" sz="2400" dirty="0">
                <a:latin typeface="Arial" panose="020B0604020202020204" pitchFamily="34" charset="0"/>
                <a:cs typeface="Arial" panose="020B0604020202020204" pitchFamily="34" charset="0"/>
              </a:rPr>
              <a:t>Math tutors support every math problem on campus</a:t>
            </a:r>
          </a:p>
          <a:p>
            <a:pPr lvl="1"/>
            <a:r>
              <a:rPr lang="en-US" sz="2400" dirty="0">
                <a:latin typeface="Arial" panose="020B0604020202020204" pitchFamily="34" charset="0"/>
                <a:cs typeface="Arial" panose="020B0604020202020204" pitchFamily="34" charset="0"/>
              </a:rPr>
              <a:t>General tutors support every class on campus</a:t>
            </a:r>
          </a:p>
          <a:p>
            <a:endParaRPr lang="en-US" sz="2400" dirty="0">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xmlns="" val="tx"/>
                  </a:ext>
                </a:extLst>
              </a:hlinkClick>
            </a:endParaRPr>
          </a:p>
          <a:p>
            <a:endParaRPr lang="en-US" dirty="0"/>
          </a:p>
        </p:txBody>
      </p:sp>
      <p:pic>
        <p:nvPicPr>
          <p:cNvPr id="6" name="Picture 5">
            <a:extLst>
              <a:ext uri="{FF2B5EF4-FFF2-40B4-BE49-F238E27FC236}">
                <a16:creationId xmlns:a16="http://schemas.microsoft.com/office/drawing/2014/main" xmlns="" id="{469DDF9A-2BEF-4C56-AA80-A6574A6910F0}"/>
              </a:ext>
            </a:extLst>
          </p:cNvPr>
          <p:cNvPicPr>
            <a:picLocks noChangeAspect="1"/>
          </p:cNvPicPr>
          <p:nvPr/>
        </p:nvPicPr>
        <p:blipFill>
          <a:blip r:embed="rId6">
            <a:extLst>
              <a:ext uri="{837473B0-CC2E-450A-ABE3-18F120FF3D39}">
                <a1611:picAttrSrcUrl xmlns:a1611="http://schemas.microsoft.com/office/drawing/2016/11/main" xmlns="" r:id="rId7"/>
              </a:ext>
            </a:extLst>
          </a:blip>
          <a:stretch>
            <a:fillRect/>
          </a:stretch>
        </p:blipFill>
        <p:spPr>
          <a:xfrm>
            <a:off x="7738533" y="5561356"/>
            <a:ext cx="3577165" cy="1391893"/>
          </a:xfrm>
          <a:prstGeom prst="rect">
            <a:avLst/>
          </a:prstGeom>
        </p:spPr>
      </p:pic>
    </p:spTree>
    <p:extLst>
      <p:ext uri="{BB962C8B-B14F-4D97-AF65-F5344CB8AC3E}">
        <p14:creationId xmlns:p14="http://schemas.microsoft.com/office/powerpoint/2010/main" xmlns="" val="403766231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2D4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E67EE8-169A-4DDC-8918-F734AB00CD72}"/>
              </a:ext>
            </a:extLst>
          </p:cNvPr>
          <p:cNvSpPr>
            <a:spLocks noGrp="1"/>
          </p:cNvSpPr>
          <p:nvPr>
            <p:ph type="title"/>
          </p:nvPr>
        </p:nvSpPr>
        <p:spPr/>
        <p:txBody>
          <a:bodyPr>
            <a:normAutofit fontScale="90000"/>
          </a:bodyPr>
          <a:lstStyle/>
          <a:p>
            <a:r>
              <a:rPr lang="en-US" b="1" dirty="0"/>
              <a:t>  	</a:t>
            </a:r>
            <a:r>
              <a:rPr lang="en-US" sz="3600" b="1" dirty="0">
                <a:latin typeface="Arial" panose="020B0604020202020204" pitchFamily="34" charset="0"/>
                <a:cs typeface="Arial" panose="020B0604020202020204" pitchFamily="34" charset="0"/>
              </a:rPr>
              <a:t>Managing the Stresses of Online Learning</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D5DBB899-4C37-4091-A3AD-408155543A08}"/>
              </a:ext>
            </a:extLst>
          </p:cNvPr>
          <p:cNvSpPr>
            <a:spLocks noGrp="1"/>
          </p:cNvSpPr>
          <p:nvPr>
            <p:ph sz="half" idx="1"/>
          </p:nvPr>
        </p:nvSpPr>
        <p:spPr>
          <a:xfrm>
            <a:off x="1371600" y="1695451"/>
            <a:ext cx="4447786" cy="4171950"/>
          </a:xfrm>
        </p:spPr>
        <p:txBody>
          <a:bodyPr>
            <a:normAutofit fontScale="70000" lnSpcReduction="20000"/>
          </a:bodyPr>
          <a:lstStyle/>
          <a:p>
            <a:pPr marL="0" indent="0">
              <a:buNone/>
            </a:pPr>
            <a:r>
              <a:rPr lang="en-US" sz="2400" b="1" dirty="0">
                <a:latin typeface="Arial" panose="020B0604020202020204" pitchFamily="34" charset="0"/>
                <a:cs typeface="Arial" panose="020B0604020202020204" pitchFamily="34" charset="0"/>
              </a:rPr>
              <a:t>Create a plan:</a:t>
            </a:r>
          </a:p>
          <a:p>
            <a:r>
              <a:rPr lang="en-US" sz="2400" i="1" dirty="0">
                <a:latin typeface="Arial" panose="020B0604020202020204" pitchFamily="34" charset="0"/>
                <a:cs typeface="Arial" panose="020B0604020202020204" pitchFamily="34" charset="0"/>
                <a:hlinkClick r:id="rId4" action="ppaction://hlinkfile"/>
              </a:rPr>
              <a:t>Learning Commons Workshops </a:t>
            </a:r>
            <a:endParaRPr lang="en-US" sz="2400" i="1" dirty="0">
              <a:latin typeface="Arial" panose="020B0604020202020204" pitchFamily="34" charset="0"/>
              <a:cs typeface="Arial" panose="020B0604020202020204" pitchFamily="34" charset="0"/>
            </a:endParaRPr>
          </a:p>
          <a:p>
            <a:pPr lvl="1"/>
            <a:r>
              <a:rPr lang="en-US" sz="2400" i="1" dirty="0">
                <a:latin typeface="Arial" panose="020B0604020202020204" pitchFamily="34" charset="0"/>
                <a:cs typeface="Arial" panose="020B0604020202020204" pitchFamily="34" charset="0"/>
              </a:rPr>
              <a:t>Go to: wccnet.edu/LC </a:t>
            </a:r>
          </a:p>
          <a:p>
            <a:r>
              <a:rPr lang="en-US" sz="2400" i="1" dirty="0">
                <a:latin typeface="Arial" panose="020B0604020202020204" pitchFamily="34" charset="0"/>
                <a:cs typeface="Arial" panose="020B0604020202020204" pitchFamily="34" charset="0"/>
              </a:rPr>
              <a:t>Submit assignments early</a:t>
            </a:r>
          </a:p>
          <a:p>
            <a:pPr lvl="1"/>
            <a:r>
              <a:rPr lang="en-US" sz="2400" i="1" dirty="0">
                <a:latin typeface="Arial" panose="020B0604020202020204" pitchFamily="34" charset="0"/>
                <a:cs typeface="Arial" panose="020B0604020202020204" pitchFamily="34" charset="0"/>
              </a:rPr>
              <a:t>Technology problems are not an excuse for late assignments.</a:t>
            </a:r>
          </a:p>
          <a:p>
            <a:r>
              <a:rPr lang="en-US" sz="2400" i="1" dirty="0">
                <a:latin typeface="Arial" panose="020B0604020202020204" pitchFamily="34" charset="0"/>
                <a:cs typeface="Arial" panose="020B0604020202020204" pitchFamily="34" charset="0"/>
              </a:rPr>
              <a:t>CircleIn </a:t>
            </a:r>
          </a:p>
          <a:p>
            <a:pPr lvl="1"/>
            <a:r>
              <a:rPr lang="en-US" sz="2400" i="1" dirty="0">
                <a:latin typeface="Arial" panose="020B0604020202020204" pitchFamily="34" charset="0"/>
                <a:cs typeface="Arial" panose="020B0604020202020204" pitchFamily="34" charset="0"/>
              </a:rPr>
              <a:t>Flashcards</a:t>
            </a:r>
          </a:p>
          <a:p>
            <a:pPr lvl="1"/>
            <a:r>
              <a:rPr lang="en-US" sz="2400" dirty="0">
                <a:latin typeface="Arial" panose="020B0604020202020204" pitchFamily="34" charset="0"/>
                <a:cs typeface="Arial" panose="020B0604020202020204" pitchFamily="34" charset="0"/>
              </a:rPr>
              <a:t>W</a:t>
            </a:r>
            <a:r>
              <a:rPr lang="en-US" sz="2400" i="1" dirty="0">
                <a:latin typeface="Arial" panose="020B0604020202020204" pitchFamily="34" charset="0"/>
                <a:cs typeface="Arial" panose="020B0604020202020204" pitchFamily="34" charset="0"/>
              </a:rPr>
              <a:t>orkflow</a:t>
            </a:r>
          </a:p>
          <a:p>
            <a:pPr lvl="1"/>
            <a:r>
              <a:rPr lang="en-US" sz="2400" i="1" dirty="0">
                <a:latin typeface="Arial" panose="020B0604020202020204" pitchFamily="34" charset="0"/>
                <a:cs typeface="Arial" panose="020B0604020202020204" pitchFamily="34" charset="0"/>
              </a:rPr>
              <a:t>Notes </a:t>
            </a:r>
          </a:p>
          <a:p>
            <a:r>
              <a:rPr lang="en-US" sz="2400" i="1" dirty="0">
                <a:latin typeface="Arial" panose="020B0604020202020204" pitchFamily="34" charset="0"/>
                <a:cs typeface="Arial" panose="020B0604020202020204" pitchFamily="34" charset="0"/>
              </a:rPr>
              <a:t>Be Organized</a:t>
            </a:r>
          </a:p>
          <a:p>
            <a:pPr lvl="1"/>
            <a:r>
              <a:rPr lang="en-US" sz="2400" i="1" dirty="0">
                <a:latin typeface="Arial" panose="020B0604020202020204" pitchFamily="34" charset="0"/>
                <a:cs typeface="Arial" panose="020B0604020202020204" pitchFamily="34" charset="0"/>
              </a:rPr>
              <a:t>We have a workshop for that!</a:t>
            </a:r>
            <a:br>
              <a:rPr lang="en-US" sz="2400" i="1" dirty="0">
                <a:latin typeface="Arial" panose="020B0604020202020204" pitchFamily="34" charset="0"/>
                <a:cs typeface="Arial" panose="020B0604020202020204" pitchFamily="34" charset="0"/>
              </a:rPr>
            </a:br>
            <a:r>
              <a:rPr lang="en-US" i="1" dirty="0"/>
              <a:t/>
            </a:r>
            <a:br>
              <a:rPr lang="en-US" i="1" dirty="0"/>
            </a:br>
            <a:endParaRPr lang="en-US" i="1" dirty="0"/>
          </a:p>
        </p:txBody>
      </p:sp>
      <p:pic>
        <p:nvPicPr>
          <p:cNvPr id="11" name="Content Placeholder 10">
            <a:extLst>
              <a:ext uri="{FF2B5EF4-FFF2-40B4-BE49-F238E27FC236}">
                <a16:creationId xmlns:a16="http://schemas.microsoft.com/office/drawing/2014/main" xmlns="" id="{68B18372-AADB-43B8-AB51-7072BEF95DBD}"/>
              </a:ext>
            </a:extLst>
          </p:cNvPr>
          <p:cNvPicPr>
            <a:picLocks noGrp="1" noChangeAspect="1"/>
          </p:cNvPicPr>
          <p:nvPr>
            <p:ph sz="half" idx="2"/>
          </p:nvPr>
        </p:nvPicPr>
        <p:blipFill>
          <a:blip r:embed="rId5">
            <a:extLst>
              <a:ext uri="{837473B0-CC2E-450A-ABE3-18F120FF3D39}">
                <a1611:picAttrSrcUrl xmlns:a1611="http://schemas.microsoft.com/office/drawing/2016/11/main" xmlns="" r:id="rId6"/>
              </a:ext>
            </a:extLst>
          </a:blip>
          <a:stretch>
            <a:fillRect/>
          </a:stretch>
        </p:blipFill>
        <p:spPr>
          <a:xfrm>
            <a:off x="9503213" y="5194998"/>
            <a:ext cx="2524665" cy="1633497"/>
          </a:xfrm>
        </p:spPr>
      </p:pic>
      <p:sp>
        <p:nvSpPr>
          <p:cNvPr id="13" name="TextBox 12">
            <a:extLst>
              <a:ext uri="{FF2B5EF4-FFF2-40B4-BE49-F238E27FC236}">
                <a16:creationId xmlns:a16="http://schemas.microsoft.com/office/drawing/2014/main" xmlns="" id="{26D3A6F8-7617-43D1-84D3-4B143A095A89}"/>
              </a:ext>
            </a:extLst>
          </p:cNvPr>
          <p:cNvSpPr txBox="1"/>
          <p:nvPr/>
        </p:nvSpPr>
        <p:spPr>
          <a:xfrm>
            <a:off x="9217732" y="6520718"/>
            <a:ext cx="3095625" cy="307777"/>
          </a:xfrm>
          <a:prstGeom prst="rect">
            <a:avLst/>
          </a:prstGeom>
          <a:noFill/>
        </p:spPr>
        <p:txBody>
          <a:bodyPr wrap="square" rtlCol="0">
            <a:spAutoFit/>
          </a:bodyPr>
          <a:lstStyle/>
          <a:p>
            <a:pPr algn="ctr"/>
            <a:r>
              <a:rPr lang="en-US" sz="1400" b="1" dirty="0">
                <a:latin typeface="Arial" panose="020B0604020202020204" pitchFamily="34" charset="0"/>
                <a:cs typeface="Arial" panose="020B0604020202020204" pitchFamily="34" charset="0"/>
              </a:rPr>
              <a:t>GET YOUR DUCKS IN A ROW!!!</a:t>
            </a:r>
          </a:p>
        </p:txBody>
      </p:sp>
      <p:pic>
        <p:nvPicPr>
          <p:cNvPr id="6" name="Picture 5">
            <a:extLst>
              <a:ext uri="{FF2B5EF4-FFF2-40B4-BE49-F238E27FC236}">
                <a16:creationId xmlns:a16="http://schemas.microsoft.com/office/drawing/2014/main" xmlns="" id="{D020AF1A-0298-4A4D-977E-056237C6B998}"/>
              </a:ext>
            </a:extLst>
          </p:cNvPr>
          <p:cNvPicPr>
            <a:picLocks noChangeAspect="1"/>
          </p:cNvPicPr>
          <p:nvPr/>
        </p:nvPicPr>
        <p:blipFill>
          <a:blip r:embed="rId7"/>
          <a:stretch>
            <a:fillRect/>
          </a:stretch>
        </p:blipFill>
        <p:spPr>
          <a:xfrm>
            <a:off x="6096000" y="1991310"/>
            <a:ext cx="5822566" cy="2577699"/>
          </a:xfrm>
          <a:prstGeom prst="rect">
            <a:avLst/>
          </a:prstGeom>
        </p:spPr>
      </p:pic>
    </p:spTree>
    <p:extLst>
      <p:ext uri="{BB962C8B-B14F-4D97-AF65-F5344CB8AC3E}">
        <p14:creationId xmlns:p14="http://schemas.microsoft.com/office/powerpoint/2010/main" xmlns="" val="111946315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2D4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74DFB1-D82B-4275-9864-E2360E48BED5}"/>
              </a:ext>
            </a:extLst>
          </p:cNvPr>
          <p:cNvSpPr>
            <a:spLocks noGrp="1"/>
          </p:cNvSpPr>
          <p:nvPr>
            <p:ph type="title"/>
          </p:nvPr>
        </p:nvSpPr>
        <p:spPr>
          <a:xfrm>
            <a:off x="1371600" y="685800"/>
            <a:ext cx="10496550" cy="1485900"/>
          </a:xfrm>
        </p:spPr>
        <p:txBody>
          <a:bodyPr>
            <a:normAutofit/>
          </a:bodyPr>
          <a:lstStyle/>
          <a:p>
            <a:r>
              <a:rPr lang="en-US" b="1" dirty="0"/>
              <a:t>Managing the Stresses of Online Learning</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77517F33-4FBA-4B0D-B52F-11800D8A5D46}"/>
              </a:ext>
            </a:extLst>
          </p:cNvPr>
          <p:cNvSpPr>
            <a:spLocks noGrp="1"/>
          </p:cNvSpPr>
          <p:nvPr>
            <p:ph sz="half" idx="1"/>
          </p:nvPr>
        </p:nvSpPr>
        <p:spPr>
          <a:xfrm>
            <a:off x="1371600" y="1771650"/>
            <a:ext cx="4447786" cy="4495800"/>
          </a:xfrm>
        </p:spPr>
        <p:txBody>
          <a:bodyPr>
            <a:normAutofit/>
          </a:bodyPr>
          <a:lstStyle/>
          <a:p>
            <a:pPr lvl="0"/>
            <a:r>
              <a:rPr lang="en-US" sz="3200" dirty="0">
                <a:latin typeface="Arial" panose="020B0604020202020204" pitchFamily="34" charset="0"/>
                <a:cs typeface="Arial" panose="020B0604020202020204" pitchFamily="34" charset="0"/>
              </a:rPr>
              <a:t>Know your resources</a:t>
            </a:r>
          </a:p>
          <a:p>
            <a:pPr lvl="1"/>
            <a:r>
              <a:rPr lang="en-US" sz="2400" i="0" dirty="0">
                <a:latin typeface="Arial" panose="020B0604020202020204" pitchFamily="34" charset="0"/>
                <a:cs typeface="Arial" panose="020B0604020202020204" pitchFamily="34" charset="0"/>
              </a:rPr>
              <a:t>Who is available to help?</a:t>
            </a:r>
          </a:p>
          <a:p>
            <a:pPr lvl="1"/>
            <a:r>
              <a:rPr lang="en-US" sz="2400" i="0" dirty="0">
                <a:latin typeface="Arial" panose="020B0604020202020204" pitchFamily="34" charset="0"/>
                <a:cs typeface="Arial" panose="020B0604020202020204" pitchFamily="34" charset="0"/>
              </a:rPr>
              <a:t>How do you connect with instructor?</a:t>
            </a:r>
          </a:p>
          <a:p>
            <a:pPr lvl="1"/>
            <a:r>
              <a:rPr lang="en-US" sz="2400" i="0" dirty="0">
                <a:latin typeface="Arial" panose="020B0604020202020204" pitchFamily="34" charset="0"/>
                <a:cs typeface="Arial" panose="020B0604020202020204" pitchFamily="34" charset="0"/>
              </a:rPr>
              <a:t>Check your WCC email regularly.</a:t>
            </a:r>
          </a:p>
          <a:p>
            <a:pPr marL="0" lvl="0" indent="0">
              <a:buNone/>
            </a:pPr>
            <a:endParaRPr lang="en-US" dirty="0"/>
          </a:p>
        </p:txBody>
      </p:sp>
      <p:sp>
        <p:nvSpPr>
          <p:cNvPr id="4" name="Content Placeholder 3">
            <a:extLst>
              <a:ext uri="{FF2B5EF4-FFF2-40B4-BE49-F238E27FC236}">
                <a16:creationId xmlns:a16="http://schemas.microsoft.com/office/drawing/2014/main" xmlns="" id="{B42BDC6C-7275-49A4-9645-A2CBD5AD156F}"/>
              </a:ext>
            </a:extLst>
          </p:cNvPr>
          <p:cNvSpPr>
            <a:spLocks noGrp="1"/>
          </p:cNvSpPr>
          <p:nvPr>
            <p:ph sz="half" idx="2"/>
          </p:nvPr>
        </p:nvSpPr>
        <p:spPr>
          <a:xfrm>
            <a:off x="6619874" y="1771649"/>
            <a:ext cx="4848225" cy="4495801"/>
          </a:xfrm>
        </p:spPr>
        <p:txBody>
          <a:bodyPr>
            <a:normAutofit/>
          </a:bodyPr>
          <a:lstStyle/>
          <a:p>
            <a:pPr lvl="1">
              <a:buFont typeface="Wingdings" panose="05000000000000000000" pitchFamily="2" charset="2"/>
              <a:buChar char="§"/>
            </a:pPr>
            <a:endParaRPr lang="en-US" sz="2400" i="0" dirty="0">
              <a:latin typeface="Arial" panose="020B0604020202020204" pitchFamily="34" charset="0"/>
              <a:cs typeface="Arial" panose="020B0604020202020204" pitchFamily="34" charset="0"/>
            </a:endParaRPr>
          </a:p>
          <a:p>
            <a:pPr lvl="1">
              <a:buFont typeface="Wingdings" panose="05000000000000000000" pitchFamily="2" charset="2"/>
              <a:buChar char="§"/>
            </a:pPr>
            <a:r>
              <a:rPr lang="en-US" sz="2400" i="0" dirty="0">
                <a:latin typeface="Arial" panose="020B0604020202020204" pitchFamily="34" charset="0"/>
                <a:cs typeface="Arial" panose="020B0604020202020204" pitchFamily="34" charset="0"/>
                <a:hlinkClick r:id="rId4"/>
              </a:rPr>
              <a:t>Student Resource Center</a:t>
            </a:r>
            <a:endParaRPr lang="en-US" sz="2400" i="0" dirty="0">
              <a:latin typeface="Arial" panose="020B0604020202020204" pitchFamily="34" charset="0"/>
              <a:cs typeface="Arial" panose="020B0604020202020204" pitchFamily="34" charset="0"/>
            </a:endParaRPr>
          </a:p>
          <a:p>
            <a:pPr lvl="1">
              <a:buFont typeface="Wingdings" panose="05000000000000000000" pitchFamily="2" charset="2"/>
              <a:buChar char="§"/>
            </a:pPr>
            <a:r>
              <a:rPr lang="en-US" sz="2400" i="0" dirty="0">
                <a:latin typeface="Arial" panose="020B0604020202020204" pitchFamily="34" charset="0"/>
                <a:cs typeface="Arial" panose="020B0604020202020204" pitchFamily="34" charset="0"/>
                <a:hlinkClick r:id="rId5"/>
              </a:rPr>
              <a:t>WCC Counselors, Advisors, and Success Coaches</a:t>
            </a:r>
            <a:endParaRPr lang="en-US" sz="2400" i="0" dirty="0">
              <a:latin typeface="Arial" panose="020B0604020202020204" pitchFamily="34" charset="0"/>
              <a:cs typeface="Arial" panose="020B0604020202020204" pitchFamily="34" charset="0"/>
            </a:endParaRPr>
          </a:p>
          <a:p>
            <a:pPr lvl="1">
              <a:buFont typeface="Wingdings" panose="05000000000000000000" pitchFamily="2" charset="2"/>
              <a:buChar char="§"/>
            </a:pPr>
            <a:r>
              <a:rPr lang="en-US" sz="2400" i="0" dirty="0">
                <a:latin typeface="Arial" panose="020B0604020202020204" pitchFamily="34" charset="0"/>
                <a:cs typeface="Arial" panose="020B0604020202020204" pitchFamily="34" charset="0"/>
                <a:hlinkClick r:id="rId6"/>
              </a:rPr>
              <a:t>LinkedIn Learning</a:t>
            </a:r>
            <a:endParaRPr lang="en-US" sz="2400" i="0" dirty="0">
              <a:latin typeface="Arial" panose="020B0604020202020204" pitchFamily="34" charset="0"/>
              <a:cs typeface="Arial" panose="020B0604020202020204" pitchFamily="34" charset="0"/>
            </a:endParaRPr>
          </a:p>
          <a:p>
            <a:pPr marL="0" indent="0">
              <a:buNone/>
            </a:pPr>
            <a:endParaRPr lang="en-US" dirty="0"/>
          </a:p>
          <a:p>
            <a:endParaRPr lang="en-US" dirty="0"/>
          </a:p>
        </p:txBody>
      </p:sp>
      <p:pic>
        <p:nvPicPr>
          <p:cNvPr id="6" name="Picture 5">
            <a:extLst>
              <a:ext uri="{FF2B5EF4-FFF2-40B4-BE49-F238E27FC236}">
                <a16:creationId xmlns:a16="http://schemas.microsoft.com/office/drawing/2014/main" xmlns="" id="{91877813-F730-4D7F-8F4B-022E3838535B}"/>
              </a:ext>
            </a:extLst>
          </p:cNvPr>
          <p:cNvPicPr>
            <a:picLocks noChangeAspect="1"/>
          </p:cNvPicPr>
          <p:nvPr/>
        </p:nvPicPr>
        <p:blipFill>
          <a:blip r:embed="rId7">
            <a:extLst>
              <a:ext uri="{837473B0-CC2E-450A-ABE3-18F120FF3D39}">
                <a1611:picAttrSrcUrl xmlns:a1611="http://schemas.microsoft.com/office/drawing/2016/11/main" xmlns="" r:id="rId8"/>
              </a:ext>
            </a:extLst>
          </a:blip>
          <a:stretch>
            <a:fillRect/>
          </a:stretch>
        </p:blipFill>
        <p:spPr>
          <a:xfrm>
            <a:off x="4238623" y="4952999"/>
            <a:ext cx="3962400" cy="1219201"/>
          </a:xfrm>
          <a:prstGeom prst="rect">
            <a:avLst/>
          </a:prstGeom>
        </p:spPr>
      </p:pic>
    </p:spTree>
    <p:extLst>
      <p:ext uri="{BB962C8B-B14F-4D97-AF65-F5344CB8AC3E}">
        <p14:creationId xmlns:p14="http://schemas.microsoft.com/office/powerpoint/2010/main" xmlns="" val="129806673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2D4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269307-D018-458D-A113-3D8DE25DC437}"/>
              </a:ext>
            </a:extLst>
          </p:cNvPr>
          <p:cNvSpPr>
            <a:spLocks noGrp="1"/>
          </p:cNvSpPr>
          <p:nvPr>
            <p:ph type="title"/>
          </p:nvPr>
        </p:nvSpPr>
        <p:spPr/>
        <p:txBody>
          <a:bodyPr/>
          <a:lstStyle/>
          <a:p>
            <a:r>
              <a:rPr lang="en-US" altLang="en-US" b="1" dirty="0">
                <a:solidFill>
                  <a:schemeClr val="tx1"/>
                </a:solidFill>
                <a:latin typeface="Arial" panose="020B0604020202020204" pitchFamily="34" charset="0"/>
                <a:ea typeface="Times New Roman" panose="02020603050405020304" pitchFamily="18" charset="0"/>
                <a:cs typeface="Arial" panose="020B0604020202020204" pitchFamily="34" charset="0"/>
              </a:rPr>
              <a:t>		Blackboard Hacks</a:t>
            </a:r>
            <a:r>
              <a:rPr lang="en-US" altLang="en-US" dirty="0">
                <a:solidFill>
                  <a:schemeClr val="tx1"/>
                </a:solidFill>
              </a:rPr>
              <a:t/>
            </a:r>
            <a:br>
              <a:rPr lang="en-US" altLang="en-US" dirty="0">
                <a:solidFill>
                  <a:schemeClr val="tx1"/>
                </a:solidFill>
              </a:rPr>
            </a:br>
            <a:endParaRPr lang="en-US" dirty="0"/>
          </a:p>
        </p:txBody>
      </p:sp>
      <p:sp>
        <p:nvSpPr>
          <p:cNvPr id="3" name="Content Placeholder 2">
            <a:extLst>
              <a:ext uri="{FF2B5EF4-FFF2-40B4-BE49-F238E27FC236}">
                <a16:creationId xmlns:a16="http://schemas.microsoft.com/office/drawing/2014/main" xmlns="" id="{C1EBBEBB-4F44-4F88-A04A-637D33BA9B7D}"/>
              </a:ext>
            </a:extLst>
          </p:cNvPr>
          <p:cNvSpPr>
            <a:spLocks noGrp="1"/>
          </p:cNvSpPr>
          <p:nvPr>
            <p:ph sz="half" idx="1"/>
          </p:nvPr>
        </p:nvSpPr>
        <p:spPr>
          <a:xfrm>
            <a:off x="1371600" y="1314450"/>
            <a:ext cx="4447786" cy="5257799"/>
          </a:xfrm>
        </p:spPr>
        <p:txBody>
          <a:bodyPr>
            <a:normAutofit fontScale="92500"/>
          </a:bodyPr>
          <a:lstStyle/>
          <a:p>
            <a:pPr marL="0" lvl="0" indent="0" eaLnBrk="0" fontAlgn="base" hangingPunct="0">
              <a:lnSpc>
                <a:spcPct val="100000"/>
              </a:lnSpc>
              <a:spcBef>
                <a:spcPct val="0"/>
              </a:spcBef>
              <a:spcAft>
                <a:spcPct val="0"/>
              </a:spcAft>
              <a:buNone/>
            </a:pPr>
            <a:r>
              <a:rPr lang="en-US" altLang="en-US" dirty="0">
                <a:solidFill>
                  <a:schemeClr val="tx1"/>
                </a:solidFill>
                <a:latin typeface="Arial" panose="020B0604020202020204" pitchFamily="34" charset="0"/>
                <a:ea typeface="Times New Roman" panose="02020603050405020304" pitchFamily="18" charset="0"/>
                <a:cs typeface="Arial" panose="020B0604020202020204" pitchFamily="34" charset="0"/>
              </a:rPr>
              <a:t>Discussion boards</a:t>
            </a:r>
            <a:endParaRPr lang="en-US" altLang="en-US" dirty="0">
              <a:solidFill>
                <a:schemeClr val="tx1"/>
              </a:solidFill>
              <a:latin typeface="Arial" panose="020B0604020202020204" pitchFamily="34" charset="0"/>
              <a:cs typeface="Arial" panose="020B0604020202020204" pitchFamily="34" charset="0"/>
            </a:endParaRPr>
          </a:p>
          <a:p>
            <a:pPr eaLnBrk="0" fontAlgn="base" hangingPunct="0">
              <a:lnSpc>
                <a:spcPct val="100000"/>
              </a:lnSpc>
              <a:spcBef>
                <a:spcPct val="0"/>
              </a:spcBef>
              <a:spcAft>
                <a:spcPct val="0"/>
              </a:spcAft>
            </a:pPr>
            <a:r>
              <a:rPr lang="en-US" altLang="en-US" sz="1800" i="0" dirty="0">
                <a:solidFill>
                  <a:schemeClr val="tx1"/>
                </a:solidFill>
                <a:latin typeface="Arial" panose="020B0604020202020204" pitchFamily="34" charset="0"/>
                <a:ea typeface="Times New Roman" panose="02020603050405020304" pitchFamily="18" charset="0"/>
                <a:cs typeface="Arial" panose="020B0604020202020204" pitchFamily="34" charset="0"/>
              </a:rPr>
              <a:t>Post early and ask the Learning Commons Lab Associates for help</a:t>
            </a:r>
          </a:p>
          <a:p>
            <a:pPr eaLnBrk="0" fontAlgn="base" hangingPunct="0">
              <a:lnSpc>
                <a:spcPct val="100000"/>
              </a:lnSpc>
              <a:spcBef>
                <a:spcPct val="0"/>
              </a:spcBef>
              <a:spcAft>
                <a:spcPct val="0"/>
              </a:spcAft>
            </a:pPr>
            <a:r>
              <a:rPr lang="en-US" altLang="en-US" sz="1800" i="0" dirty="0">
                <a:solidFill>
                  <a:schemeClr val="tx1"/>
                </a:solidFill>
                <a:latin typeface="Arial" panose="020B0604020202020204" pitchFamily="34" charset="0"/>
                <a:ea typeface="Times New Roman" panose="02020603050405020304" pitchFamily="18" charset="0"/>
                <a:cs typeface="Arial" panose="020B0604020202020204" pitchFamily="34" charset="0"/>
              </a:rPr>
              <a:t>Don’t copy and paste from word documents. Upload images separately.</a:t>
            </a:r>
          </a:p>
          <a:p>
            <a:pPr marL="0" indent="0" eaLnBrk="0" fontAlgn="base" hangingPunct="0">
              <a:lnSpc>
                <a:spcPct val="100000"/>
              </a:lnSpc>
              <a:spcBef>
                <a:spcPct val="0"/>
              </a:spcBef>
              <a:spcAft>
                <a:spcPct val="0"/>
              </a:spcAft>
              <a:buNone/>
            </a:pPr>
            <a:endParaRPr lang="en-US" altLang="en-US" sz="1800" i="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marL="0" indent="0" eaLnBrk="0" fontAlgn="base" hangingPunct="0">
              <a:lnSpc>
                <a:spcPct val="100000"/>
              </a:lnSpc>
              <a:spcBef>
                <a:spcPct val="0"/>
              </a:spcBef>
              <a:spcAft>
                <a:spcPct val="0"/>
              </a:spcAft>
              <a:buNone/>
            </a:pPr>
            <a:r>
              <a:rPr lang="en-US" altLang="en-US" sz="1800" i="0" dirty="0">
                <a:solidFill>
                  <a:schemeClr val="tx1"/>
                </a:solidFill>
                <a:latin typeface="Arial" panose="020B0604020202020204" pitchFamily="34" charset="0"/>
                <a:cs typeface="Arial" panose="020B0604020202020204" pitchFamily="34" charset="0"/>
              </a:rPr>
              <a:t>Manage Assignments</a:t>
            </a:r>
          </a:p>
          <a:p>
            <a:pPr eaLnBrk="0" fontAlgn="base" hangingPunct="0">
              <a:lnSpc>
                <a:spcPct val="100000"/>
              </a:lnSpc>
              <a:spcBef>
                <a:spcPct val="0"/>
              </a:spcBef>
              <a:spcAft>
                <a:spcPct val="0"/>
              </a:spcAft>
            </a:pPr>
            <a:r>
              <a:rPr lang="en-US" altLang="en-US" sz="1800" dirty="0">
                <a:solidFill>
                  <a:schemeClr val="tx1"/>
                </a:solidFill>
                <a:latin typeface="Arial" panose="020B0604020202020204" pitchFamily="34" charset="0"/>
                <a:ea typeface="Times New Roman" panose="02020603050405020304" pitchFamily="18" charset="0"/>
                <a:cs typeface="Arial" panose="020B0604020202020204" pitchFamily="34" charset="0"/>
              </a:rPr>
              <a:t>Save assignments in a central location on your computer so they are easy to find when you need to submit them.</a:t>
            </a:r>
            <a:endParaRPr lang="en-US" altLang="en-US" sz="1800" dirty="0">
              <a:solidFill>
                <a:schemeClr val="tx1"/>
              </a:solidFill>
              <a:latin typeface="Arial" panose="020B0604020202020204" pitchFamily="34" charset="0"/>
              <a:cs typeface="Arial" panose="020B0604020202020204" pitchFamily="34" charset="0"/>
            </a:endParaRPr>
          </a:p>
          <a:p>
            <a:pPr eaLnBrk="0" fontAlgn="base" hangingPunct="0">
              <a:lnSpc>
                <a:spcPct val="100000"/>
              </a:lnSpc>
              <a:spcBef>
                <a:spcPct val="0"/>
              </a:spcBef>
              <a:spcAft>
                <a:spcPct val="0"/>
              </a:spcAft>
            </a:pPr>
            <a:r>
              <a:rPr lang="en-US" altLang="en-US" sz="1800" dirty="0">
                <a:solidFill>
                  <a:schemeClr val="tx1"/>
                </a:solidFill>
                <a:latin typeface="Arial" panose="020B0604020202020204" pitchFamily="34" charset="0"/>
                <a:ea typeface="Times New Roman" panose="02020603050405020304" pitchFamily="18" charset="0"/>
                <a:cs typeface="Arial" panose="020B0604020202020204" pitchFamily="34" charset="0"/>
              </a:rPr>
              <a:t>Save all Emails that come from Blackboard system. i.e. assignment submissions</a:t>
            </a:r>
          </a:p>
          <a:p>
            <a:pPr marL="0" lvl="0" indent="0" eaLnBrk="0" fontAlgn="base" hangingPunct="0">
              <a:lnSpc>
                <a:spcPct val="100000"/>
              </a:lnSpc>
              <a:spcBef>
                <a:spcPct val="0"/>
              </a:spcBef>
              <a:spcAft>
                <a:spcPct val="0"/>
              </a:spcAft>
              <a:buFontTx/>
              <a:buChar char="•"/>
            </a:pPr>
            <a:endParaRPr lang="en-US" altLang="en-US" sz="1800" dirty="0">
              <a:solidFill>
                <a:schemeClr val="tx1"/>
              </a:solidFill>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FontTx/>
              <a:buChar char="•"/>
            </a:pPr>
            <a:r>
              <a:rPr lang="en-US" altLang="en-US" sz="1800" dirty="0">
                <a:solidFill>
                  <a:schemeClr val="tx1"/>
                </a:solidFill>
                <a:latin typeface="Arial" panose="020B0604020202020204" pitchFamily="34" charset="0"/>
                <a:ea typeface="Times New Roman" panose="02020603050405020304" pitchFamily="18" charset="0"/>
                <a:cs typeface="Arial" panose="020B0604020202020204" pitchFamily="34" charset="0"/>
              </a:rPr>
              <a:t>Do not delete copy of submission after you submit it.</a:t>
            </a:r>
          </a:p>
          <a:p>
            <a:pPr marL="0" lvl="0" indent="0" eaLnBrk="0" fontAlgn="base" hangingPunct="0">
              <a:lnSpc>
                <a:spcPct val="100000"/>
              </a:lnSpc>
              <a:spcBef>
                <a:spcPct val="0"/>
              </a:spcBef>
              <a:spcAft>
                <a:spcPct val="0"/>
              </a:spcAft>
              <a:buFontTx/>
              <a:buChar char="•"/>
            </a:pPr>
            <a:endParaRPr lang="en-US" altLang="en-US" sz="1800" dirty="0">
              <a:solidFill>
                <a:schemeClr val="tx1"/>
              </a:solidFill>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FontTx/>
              <a:buChar char="•"/>
            </a:pPr>
            <a:r>
              <a:rPr lang="en-US" altLang="en-US" sz="1800" dirty="0">
                <a:solidFill>
                  <a:schemeClr val="tx1"/>
                </a:solidFill>
                <a:latin typeface="Arial" panose="020B0604020202020204" pitchFamily="34" charset="0"/>
                <a:ea typeface="Times New Roman" panose="02020603050405020304" pitchFamily="18" charset="0"/>
                <a:cs typeface="Arial" panose="020B0604020202020204" pitchFamily="34" charset="0"/>
              </a:rPr>
              <a:t>Get familiar with each course. Not all classes are set up the same.</a:t>
            </a:r>
            <a:endParaRPr lang="en-US" altLang="en-US" sz="1800" dirty="0">
              <a:solidFill>
                <a:schemeClr val="tx1"/>
              </a:solidFill>
              <a:latin typeface="Arial" panose="020B0604020202020204" pitchFamily="34" charset="0"/>
              <a:cs typeface="Arial" panose="020B0604020202020204" pitchFamily="34" charset="0"/>
            </a:endParaRPr>
          </a:p>
          <a:p>
            <a:endParaRPr lang="en-US" dirty="0"/>
          </a:p>
        </p:txBody>
      </p:sp>
      <p:sp>
        <p:nvSpPr>
          <p:cNvPr id="4" name="Content Placeholder 3">
            <a:extLst>
              <a:ext uri="{FF2B5EF4-FFF2-40B4-BE49-F238E27FC236}">
                <a16:creationId xmlns:a16="http://schemas.microsoft.com/office/drawing/2014/main" xmlns="" id="{64865326-B34C-4503-B626-ED2092318878}"/>
              </a:ext>
            </a:extLst>
          </p:cNvPr>
          <p:cNvSpPr>
            <a:spLocks noGrp="1"/>
          </p:cNvSpPr>
          <p:nvPr>
            <p:ph sz="half" idx="2"/>
          </p:nvPr>
        </p:nvSpPr>
        <p:spPr/>
        <p:txBody>
          <a:bodyPr>
            <a:normAutofit fontScale="92500"/>
          </a:bodyPr>
          <a:lstStyle/>
          <a:p>
            <a:pPr marL="0" indent="0">
              <a:buNone/>
            </a:pPr>
            <a:endParaRPr lang="en-US" dirty="0"/>
          </a:p>
        </p:txBody>
      </p:sp>
      <p:pic>
        <p:nvPicPr>
          <p:cNvPr id="1025" name="Picture 1">
            <a:extLst>
              <a:ext uri="{FF2B5EF4-FFF2-40B4-BE49-F238E27FC236}">
                <a16:creationId xmlns:a16="http://schemas.microsoft.com/office/drawing/2014/main" xmlns="" id="{174DCFDD-8F90-4F75-9EE8-8E3921155B14}"/>
              </a:ext>
            </a:extLst>
          </p:cNvPr>
          <p:cNvPicPr>
            <a:picLocks noChangeAspect="1" noChangeArrowheads="1"/>
          </p:cNvPicPr>
          <p:nvPr/>
        </p:nvPicPr>
        <p:blipFill>
          <a:blip r:embed="rId4">
            <a:extLst>
              <a:ext uri="{28A0092B-C50C-407E-A947-70E740481C1C}">
                <a14:useLocalDpi xmlns:a14="http://schemas.microsoft.com/office/drawing/2010/main" xmlns="" val="0"/>
              </a:ext>
            </a:extLst>
          </a:blip>
          <a:srcRect t="2325"/>
          <a:stretch>
            <a:fillRect/>
          </a:stretch>
        </p:blipFill>
        <p:spPr bwMode="auto">
          <a:xfrm>
            <a:off x="6463296" y="1821056"/>
            <a:ext cx="4572000" cy="404634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54469568"/>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4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483E46-41FF-4719-92D9-CE579933E483}"/>
              </a:ext>
            </a:extLst>
          </p:cNvPr>
          <p:cNvSpPr>
            <a:spLocks noGrp="1"/>
          </p:cNvSpPr>
          <p:nvPr>
            <p:ph type="title"/>
          </p:nvPr>
        </p:nvSpPr>
        <p:spPr>
          <a:xfrm>
            <a:off x="1295400" y="666750"/>
            <a:ext cx="9601200" cy="1485900"/>
          </a:xfrm>
        </p:spPr>
        <p:txBody>
          <a:bodyPr>
            <a:normAutofit fontScale="90000"/>
          </a:bodyPr>
          <a:lstStyle/>
          <a:p>
            <a:pPr algn="ctr"/>
            <a:r>
              <a:rPr lang="en-US" b="1" dirty="0">
                <a:latin typeface="Arial" panose="020B0604020202020204" pitchFamily="34" charset="0"/>
                <a:cs typeface="Arial" panose="020B0604020202020204" pitchFamily="34" charset="0"/>
              </a:rPr>
              <a:t>How to connect with your instructor</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B2EBDA7D-0A0A-473A-B00D-94DF9E0F3378}"/>
              </a:ext>
            </a:extLst>
          </p:cNvPr>
          <p:cNvSpPr>
            <a:spLocks noGrp="1"/>
          </p:cNvSpPr>
          <p:nvPr>
            <p:ph sz="half" idx="1"/>
          </p:nvPr>
        </p:nvSpPr>
        <p:spPr>
          <a:xfrm>
            <a:off x="1295400" y="1524000"/>
            <a:ext cx="4533900" cy="4229101"/>
          </a:xfrm>
        </p:spPr>
        <p:txBody>
          <a:bodyPr>
            <a:normAutofit fontScale="25000" lnSpcReduction="20000"/>
          </a:bodyPr>
          <a:lstStyle/>
          <a:p>
            <a:pPr lvl="0"/>
            <a:endParaRPr lang="en-US" sz="9600" dirty="0">
              <a:latin typeface="Arial" panose="020B0604020202020204" pitchFamily="34" charset="0"/>
              <a:cs typeface="Arial" panose="020B0604020202020204" pitchFamily="34" charset="0"/>
            </a:endParaRPr>
          </a:p>
          <a:p>
            <a:pPr lvl="0"/>
            <a:r>
              <a:rPr lang="en-US" sz="9600" dirty="0">
                <a:latin typeface="Arial" panose="020B0604020202020204" pitchFamily="34" charset="0"/>
                <a:cs typeface="Arial" panose="020B0604020202020204" pitchFamily="34" charset="0"/>
              </a:rPr>
              <a:t>Read syllabus for office hours and preferred ways to connect</a:t>
            </a:r>
          </a:p>
          <a:p>
            <a:r>
              <a:rPr lang="en-US" sz="9600" dirty="0">
                <a:latin typeface="Arial" panose="020B0604020202020204" pitchFamily="34" charset="0"/>
                <a:cs typeface="Arial" panose="020B0604020202020204" pitchFamily="34" charset="0"/>
              </a:rPr>
              <a:t>Introduce yourself at the beginning of the semester!</a:t>
            </a:r>
          </a:p>
          <a:p>
            <a:pPr lvl="0"/>
            <a:r>
              <a:rPr lang="en-US" sz="9600" dirty="0">
                <a:latin typeface="Arial" panose="020B0604020202020204" pitchFamily="34" charset="0"/>
                <a:cs typeface="Arial" panose="020B0604020202020204" pitchFamily="34" charset="0"/>
              </a:rPr>
              <a:t>Visit your instructor during office hours - they can’t wait to see you!</a:t>
            </a:r>
          </a:p>
          <a:p>
            <a:endParaRPr lang="en-US" dirty="0"/>
          </a:p>
        </p:txBody>
      </p:sp>
      <p:sp>
        <p:nvSpPr>
          <p:cNvPr id="4" name="Content Placeholder 3">
            <a:extLst>
              <a:ext uri="{FF2B5EF4-FFF2-40B4-BE49-F238E27FC236}">
                <a16:creationId xmlns:a16="http://schemas.microsoft.com/office/drawing/2014/main" xmlns="" id="{0CA8F304-9DBF-4F37-9109-BEC527A57CC4}"/>
              </a:ext>
            </a:extLst>
          </p:cNvPr>
          <p:cNvSpPr>
            <a:spLocks noGrp="1"/>
          </p:cNvSpPr>
          <p:nvPr>
            <p:ph sz="half" idx="2"/>
          </p:nvPr>
        </p:nvSpPr>
        <p:spPr>
          <a:xfrm>
            <a:off x="6096000" y="1865644"/>
            <a:ext cx="5288782" cy="4229101"/>
          </a:xfrm>
        </p:spPr>
        <p:txBody>
          <a:bodyPr>
            <a:normAutofit fontScale="25000" lnSpcReduction="20000"/>
          </a:bodyPr>
          <a:lstStyle/>
          <a:p>
            <a:pPr lvl="0"/>
            <a:r>
              <a:rPr lang="en-US" sz="9600" dirty="0">
                <a:latin typeface="Arial" panose="020B0604020202020204" pitchFamily="34" charset="0"/>
                <a:cs typeface="Arial" panose="020B0604020202020204" pitchFamily="34" charset="0"/>
              </a:rPr>
              <a:t>Email through Blackboard to ensure correct email address.</a:t>
            </a:r>
          </a:p>
          <a:p>
            <a:pPr lvl="1"/>
            <a:r>
              <a:rPr lang="en-US" sz="9600" i="0" dirty="0">
                <a:latin typeface="Arial" panose="020B0604020202020204" pitchFamily="34" charset="0"/>
                <a:cs typeface="Arial" panose="020B0604020202020204" pitchFamily="34" charset="0"/>
              </a:rPr>
              <a:t>Instructors typically respond within 48 business hours – but often much more quickly!</a:t>
            </a:r>
          </a:p>
          <a:p>
            <a:pPr lvl="0"/>
            <a:endParaRPr lang="en-US" sz="9600" dirty="0">
              <a:latin typeface="Arial" panose="020B0604020202020204" pitchFamily="34" charset="0"/>
              <a:cs typeface="Arial" panose="020B0604020202020204" pitchFamily="34" charset="0"/>
            </a:endParaRPr>
          </a:p>
          <a:p>
            <a:pPr lvl="0"/>
            <a:r>
              <a:rPr lang="en-US" sz="9600" dirty="0">
                <a:latin typeface="Arial" panose="020B0604020202020204" pitchFamily="34" charset="0"/>
                <a:cs typeface="Arial" panose="020B0604020202020204" pitchFamily="34" charset="0"/>
              </a:rPr>
              <a:t>Be professional when emailing</a:t>
            </a:r>
          </a:p>
          <a:p>
            <a:pPr lvl="1"/>
            <a:r>
              <a:rPr lang="en-US" sz="9600" i="0" dirty="0">
                <a:latin typeface="Arial" panose="020B0604020202020204" pitchFamily="34" charset="0"/>
                <a:cs typeface="Arial" panose="020B0604020202020204" pitchFamily="34" charset="0"/>
              </a:rPr>
              <a:t>Use greeting, be polite, punctuation and full sentences are expected</a:t>
            </a:r>
          </a:p>
          <a:p>
            <a:pPr lvl="1"/>
            <a:r>
              <a:rPr lang="en-US" sz="9600" i="0" dirty="0">
                <a:latin typeface="Arial" panose="020B0604020202020204" pitchFamily="34" charset="0"/>
                <a:cs typeface="Arial" panose="020B0604020202020204" pitchFamily="34" charset="0"/>
              </a:rPr>
              <a:t>State problem clearly</a:t>
            </a:r>
          </a:p>
          <a:p>
            <a:pPr lvl="2"/>
            <a:r>
              <a:rPr lang="en-US" sz="9600" dirty="0">
                <a:latin typeface="Arial" panose="020B0604020202020204" pitchFamily="34" charset="0"/>
                <a:cs typeface="Arial" panose="020B0604020202020204" pitchFamily="34" charset="0"/>
              </a:rPr>
              <a:t>Use screenshots, if needed</a:t>
            </a:r>
          </a:p>
          <a:p>
            <a:pPr marL="0" indent="0">
              <a:buNone/>
            </a:pPr>
            <a:r>
              <a:rPr lang="en-US" sz="9600" dirty="0">
                <a:latin typeface="Arial" panose="020B0604020202020204" pitchFamily="34" charset="0"/>
                <a:cs typeface="Arial" panose="020B0604020202020204" pitchFamily="34" charset="0"/>
              </a:rPr>
              <a:t> </a:t>
            </a:r>
          </a:p>
          <a:p>
            <a:endParaRPr lang="en-US" dirty="0"/>
          </a:p>
        </p:txBody>
      </p:sp>
    </p:spTree>
    <p:extLst>
      <p:ext uri="{BB962C8B-B14F-4D97-AF65-F5344CB8AC3E}">
        <p14:creationId xmlns:p14="http://schemas.microsoft.com/office/powerpoint/2010/main" xmlns="" val="2737220476"/>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2D4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483E46-41FF-4719-92D9-CE579933E483}"/>
              </a:ext>
            </a:extLst>
          </p:cNvPr>
          <p:cNvSpPr>
            <a:spLocks noGrp="1"/>
          </p:cNvSpPr>
          <p:nvPr>
            <p:ph type="title"/>
          </p:nvPr>
        </p:nvSpPr>
        <p:spPr>
          <a:xfrm>
            <a:off x="1295400" y="666750"/>
            <a:ext cx="9601200" cy="1485900"/>
          </a:xfrm>
        </p:spPr>
        <p:txBody>
          <a:bodyPr>
            <a:normAutofit fontScale="90000"/>
          </a:bodyPr>
          <a:lstStyle/>
          <a:p>
            <a:pPr algn="ctr"/>
            <a:r>
              <a:rPr lang="en-US" b="1" dirty="0">
                <a:latin typeface="Arial" panose="020B0604020202020204" pitchFamily="34" charset="0"/>
                <a:cs typeface="Arial" panose="020B0604020202020204" pitchFamily="34" charset="0"/>
              </a:rPr>
              <a:t>Connect with the Learning Commons</a:t>
            </a:r>
            <a:r>
              <a:rPr lang="en-US" dirty="0"/>
              <a:t/>
            </a:r>
            <a:br>
              <a:rPr lang="en-US" dirty="0"/>
            </a:br>
            <a:endParaRPr lang="en-US" dirty="0"/>
          </a:p>
        </p:txBody>
      </p:sp>
      <p:pic>
        <p:nvPicPr>
          <p:cNvPr id="5" name="Picture 4">
            <a:extLst>
              <a:ext uri="{FF2B5EF4-FFF2-40B4-BE49-F238E27FC236}">
                <a16:creationId xmlns:a16="http://schemas.microsoft.com/office/drawing/2014/main" xmlns="" id="{EC154F4F-B254-4720-9F15-49FEB91ACC94}"/>
              </a:ext>
            </a:extLst>
          </p:cNvPr>
          <p:cNvPicPr>
            <a:picLocks noChangeAspect="1"/>
          </p:cNvPicPr>
          <p:nvPr/>
        </p:nvPicPr>
        <p:blipFill rotWithShape="1">
          <a:blip r:embed="rId4"/>
          <a:srcRect l="14657" r="3909"/>
          <a:stretch/>
        </p:blipFill>
        <p:spPr>
          <a:xfrm>
            <a:off x="2250831" y="2306085"/>
            <a:ext cx="1497204" cy="1057423"/>
          </a:xfrm>
          <a:prstGeom prst="rect">
            <a:avLst/>
          </a:prstGeom>
        </p:spPr>
      </p:pic>
      <p:pic>
        <p:nvPicPr>
          <p:cNvPr id="6" name="Picture 5">
            <a:extLst>
              <a:ext uri="{FF2B5EF4-FFF2-40B4-BE49-F238E27FC236}">
                <a16:creationId xmlns:a16="http://schemas.microsoft.com/office/drawing/2014/main" xmlns="" id="{71C2BEAC-B833-45D4-BFF5-3EEC3F6FAD45}"/>
              </a:ext>
            </a:extLst>
          </p:cNvPr>
          <p:cNvPicPr>
            <a:picLocks noChangeAspect="1"/>
          </p:cNvPicPr>
          <p:nvPr/>
        </p:nvPicPr>
        <p:blipFill rotWithShape="1">
          <a:blip r:embed="rId5"/>
          <a:srcRect l="14866"/>
          <a:stretch/>
        </p:blipFill>
        <p:spPr>
          <a:xfrm>
            <a:off x="5406015" y="2335636"/>
            <a:ext cx="1378716" cy="1047896"/>
          </a:xfrm>
          <a:prstGeom prst="rect">
            <a:avLst/>
          </a:prstGeom>
        </p:spPr>
      </p:pic>
      <p:pic>
        <p:nvPicPr>
          <p:cNvPr id="7" name="Picture 6">
            <a:extLst>
              <a:ext uri="{FF2B5EF4-FFF2-40B4-BE49-F238E27FC236}">
                <a16:creationId xmlns:a16="http://schemas.microsoft.com/office/drawing/2014/main" xmlns="" id="{23F9F140-9A5E-4C4E-8A06-AA07769706FD}"/>
              </a:ext>
            </a:extLst>
          </p:cNvPr>
          <p:cNvPicPr>
            <a:picLocks noChangeAspect="1"/>
          </p:cNvPicPr>
          <p:nvPr/>
        </p:nvPicPr>
        <p:blipFill rotWithShape="1">
          <a:blip r:embed="rId6"/>
          <a:srcRect l="9252" r="9894" b="5983"/>
          <a:stretch/>
        </p:blipFill>
        <p:spPr>
          <a:xfrm>
            <a:off x="8758471" y="2306085"/>
            <a:ext cx="1378716" cy="1047896"/>
          </a:xfrm>
          <a:prstGeom prst="rect">
            <a:avLst/>
          </a:prstGeom>
        </p:spPr>
      </p:pic>
      <p:sp>
        <p:nvSpPr>
          <p:cNvPr id="13" name="TextBox 12">
            <a:extLst>
              <a:ext uri="{FF2B5EF4-FFF2-40B4-BE49-F238E27FC236}">
                <a16:creationId xmlns:a16="http://schemas.microsoft.com/office/drawing/2014/main" xmlns="" id="{416DEBA7-F248-4DEC-A1D9-3A3AA8CB6017}"/>
              </a:ext>
            </a:extLst>
          </p:cNvPr>
          <p:cNvSpPr txBox="1"/>
          <p:nvPr/>
        </p:nvSpPr>
        <p:spPr>
          <a:xfrm>
            <a:off x="2145607" y="3710091"/>
            <a:ext cx="1710725"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wccnet.edu/LC</a:t>
            </a:r>
            <a:endParaRPr lang="en-US" dirty="0"/>
          </a:p>
        </p:txBody>
      </p:sp>
      <p:sp>
        <p:nvSpPr>
          <p:cNvPr id="14" name="TextBox 13">
            <a:extLst>
              <a:ext uri="{FF2B5EF4-FFF2-40B4-BE49-F238E27FC236}">
                <a16:creationId xmlns:a16="http://schemas.microsoft.com/office/drawing/2014/main" xmlns="" id="{6859DE39-079B-43C0-9B11-2DCD7B56D1C6}"/>
              </a:ext>
            </a:extLst>
          </p:cNvPr>
          <p:cNvSpPr txBox="1"/>
          <p:nvPr/>
        </p:nvSpPr>
        <p:spPr>
          <a:xfrm>
            <a:off x="8650174" y="3710091"/>
            <a:ext cx="1595309"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734.973.3420</a:t>
            </a:r>
            <a:endParaRPr lang="en-US" dirty="0"/>
          </a:p>
        </p:txBody>
      </p:sp>
      <p:sp>
        <p:nvSpPr>
          <p:cNvPr id="15" name="TextBox 14">
            <a:extLst>
              <a:ext uri="{FF2B5EF4-FFF2-40B4-BE49-F238E27FC236}">
                <a16:creationId xmlns:a16="http://schemas.microsoft.com/office/drawing/2014/main" xmlns="" id="{7B311D11-93C0-4E57-97F7-388441852DDD}"/>
              </a:ext>
            </a:extLst>
          </p:cNvPr>
          <p:cNvSpPr txBox="1"/>
          <p:nvPr/>
        </p:nvSpPr>
        <p:spPr>
          <a:xfrm>
            <a:off x="4962691" y="3710091"/>
            <a:ext cx="226536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LCLab@wccnet.edu</a:t>
            </a:r>
            <a:endParaRPr lang="en-US" dirty="0"/>
          </a:p>
        </p:txBody>
      </p:sp>
    </p:spTree>
    <p:extLst>
      <p:ext uri="{BB962C8B-B14F-4D97-AF65-F5344CB8AC3E}">
        <p14:creationId xmlns:p14="http://schemas.microsoft.com/office/powerpoint/2010/main" xmlns="" val="421117571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Workshop Template" id="{E2EFE26B-6972-4237-B995-0559350B07B8}" vid="{FEF81DA7-4F45-4289-BBED-4AA250A5A7ED}"/>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themeOverride>
</file>

<file path=ppt/theme/themeOverride2.xml><?xml version="1.0" encoding="utf-8"?>
<a:themeOverride xmlns:a="http://schemas.openxmlformats.org/drawingml/2006/main">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themeOverride>
</file>

<file path=ppt/theme/themeOverride3.xml><?xml version="1.0" encoding="utf-8"?>
<a:themeOverride xmlns:a="http://schemas.openxmlformats.org/drawingml/2006/main">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themeOverride>
</file>

<file path=ppt/theme/themeOverride4.xml><?xml version="1.0" encoding="utf-8"?>
<a:themeOverride xmlns:a="http://schemas.openxmlformats.org/drawingml/2006/main">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themeOverride>
</file>

<file path=ppt/theme/themeOverride5.xml><?xml version="1.0" encoding="utf-8"?>
<a:themeOverride xmlns:a="http://schemas.openxmlformats.org/drawingml/2006/main">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themeOverride>
</file>

<file path=ppt/theme/themeOverride6.xml><?xml version="1.0" encoding="utf-8"?>
<a:themeOverride xmlns:a="http://schemas.openxmlformats.org/drawingml/2006/main">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themeOverride>
</file>

<file path=ppt/theme/themeOverride7.xml><?xml version="1.0" encoding="utf-8"?>
<a:themeOverride xmlns:a="http://schemas.openxmlformats.org/drawingml/2006/main">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themeOverride>
</file>

<file path=ppt/theme/themeOverride8.xml><?xml version="1.0" encoding="utf-8"?>
<a:themeOverride xmlns:a="http://schemas.openxmlformats.org/drawingml/2006/main">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20088B57C3184479CE24F4AAE828934" ma:contentTypeVersion="11" ma:contentTypeDescription="Create a new document." ma:contentTypeScope="" ma:versionID="2347e5e332958fdb6263e56fc295d847">
  <xsd:schema xmlns:xsd="http://www.w3.org/2001/XMLSchema" xmlns:xs="http://www.w3.org/2001/XMLSchema" xmlns:p="http://schemas.microsoft.com/office/2006/metadata/properties" xmlns:ns2="35c90559-d95c-4801-b5de-8b12369db604" xmlns:ns3="860dfe6c-b767-4921-9973-e4ba90a41e12" targetNamespace="http://schemas.microsoft.com/office/2006/metadata/properties" ma:root="true" ma:fieldsID="0f5fb7d7c434d4b62f0524e0172874a8" ns2:_="" ns3:_="">
    <xsd:import namespace="35c90559-d95c-4801-b5de-8b12369db604"/>
    <xsd:import namespace="860dfe6c-b767-4921-9973-e4ba90a41e1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c90559-d95c-4801-b5de-8b12369db60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60dfe6c-b767-4921-9973-e4ba90a41e1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61A22C-E14C-4A68-8FC5-3C1253E9CCD9}">
  <ds:schemaRefs>
    <ds:schemaRef ds:uri="http://schemas.microsoft.com/office/2006/documentManagement/types"/>
    <ds:schemaRef ds:uri="860dfe6c-b767-4921-9973-e4ba90a41e12"/>
    <ds:schemaRef ds:uri="http://www.w3.org/XML/1998/namespace"/>
    <ds:schemaRef ds:uri="http://schemas.microsoft.com/office/2006/metadata/properties"/>
    <ds:schemaRef ds:uri="http://purl.org/dc/terms/"/>
    <ds:schemaRef ds:uri="http://purl.org/dc/elements/1.1/"/>
    <ds:schemaRef ds:uri="http://purl.org/dc/dcmitype/"/>
    <ds:schemaRef ds:uri="http://schemas.microsoft.com/office/infopath/2007/PartnerControls"/>
    <ds:schemaRef ds:uri="http://schemas.openxmlformats.org/package/2006/metadata/core-properties"/>
    <ds:schemaRef ds:uri="35c90559-d95c-4801-b5de-8b12369db604"/>
  </ds:schemaRefs>
</ds:datastoreItem>
</file>

<file path=customXml/itemProps2.xml><?xml version="1.0" encoding="utf-8"?>
<ds:datastoreItem xmlns:ds="http://schemas.openxmlformats.org/officeDocument/2006/customXml" ds:itemID="{C29907C0-CBCB-42C6-80B0-B55F65BC02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c90559-d95c-4801-b5de-8b12369db604"/>
    <ds:schemaRef ds:uri="860dfe6c-b767-4921-9973-e4ba90a41e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63C4DF2-E567-4E0D-ADD0-6EADC222F4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279</TotalTime>
  <Words>1744</Words>
  <Application>Microsoft Office PowerPoint</Application>
  <PresentationFormat>Custom</PresentationFormat>
  <Paragraphs>390</Paragraphs>
  <Slides>13</Slides>
  <Notes>7</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Crop</vt:lpstr>
      <vt:lpstr>Office Theme</vt:lpstr>
      <vt:lpstr>LEARNING ONLINE   </vt:lpstr>
      <vt:lpstr>    Do’s and Don'ts of Online Learning</vt:lpstr>
      <vt:lpstr>Best practices for being a student still apply to online environment!   </vt:lpstr>
      <vt:lpstr>Build a Shared Learning Team </vt:lpstr>
      <vt:lpstr>   Managing the Stresses of Online Learning </vt:lpstr>
      <vt:lpstr>Managing the Stresses of Online Learning </vt:lpstr>
      <vt:lpstr>  Blackboard Hacks </vt:lpstr>
      <vt:lpstr>How to connect with your instructor </vt:lpstr>
      <vt:lpstr>Connect with the Learning Commons </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ONLINE Presented By: Brian Myers, Lab Associate</dc:title>
  <dc:creator>Myers,Brian</dc:creator>
  <cp:lastModifiedBy>apryl</cp:lastModifiedBy>
  <cp:revision>22</cp:revision>
  <dcterms:created xsi:type="dcterms:W3CDTF">2020-12-15T14:33:27Z</dcterms:created>
  <dcterms:modified xsi:type="dcterms:W3CDTF">2021-01-07T18:06:21Z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0x010100A20088B57C3184479CE24F4AAE828934</vt:lpwstr>
  </property>
  <property fmtid="{D5CDD505-2E9C-101B-9397-08002B2CF9AE}" pid="3" name="ComplianceAssetId">
    <vt:lpwstr/>
  </property>
</Properties>
</file>