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93" r:id="rId3"/>
    <p:sldId id="273" r:id="rId4"/>
    <p:sldId id="274" r:id="rId5"/>
    <p:sldId id="279" r:id="rId6"/>
    <p:sldId id="280" r:id="rId7"/>
    <p:sldId id="278" r:id="rId8"/>
    <p:sldId id="283" r:id="rId9"/>
    <p:sldId id="281" r:id="rId10"/>
    <p:sldId id="284" r:id="rId11"/>
    <p:sldId id="286" r:id="rId12"/>
    <p:sldId id="285" r:id="rId13"/>
    <p:sldId id="292" r:id="rId14"/>
    <p:sldId id="287" r:id="rId15"/>
    <p:sldId id="288" r:id="rId16"/>
    <p:sldId id="289" r:id="rId17"/>
    <p:sldId id="290" r:id="rId18"/>
    <p:sldId id="291" r:id="rId19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8" autoAdjust="0"/>
  </p:normalViewPr>
  <p:slideViewPr>
    <p:cSldViewPr snapToGrid="0" snapToObjects="1">
      <p:cViewPr varScale="1">
        <p:scale>
          <a:sx n="60" d="100"/>
          <a:sy n="60" d="100"/>
        </p:scale>
        <p:origin x="14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13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33E16-929A-436B-A466-5B09829C20F2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05" y="4473576"/>
            <a:ext cx="5504204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13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B2770-1771-4633-BF96-481CC162D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35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Often, the barriers are structural, not just philosophical. </a:t>
            </a:r>
          </a:p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48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043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69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35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r>
              <a:rPr lang="en-US" dirty="0" smtClean="0"/>
              <a:t>Often times, students just want to be heard. Once they feel that they have that accomplished, it becomes easier to solve their problem. 	</a:t>
            </a:r>
          </a:p>
          <a:p>
            <a:r>
              <a:rPr lang="en-US" dirty="0" smtClean="0"/>
              <a:t> 	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711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89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88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04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In pairs of two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4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58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9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94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49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2770-1771-4633-BF96-481CC162DCA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75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WF_PP_Temp0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8" y="2439214"/>
            <a:ext cx="9156038" cy="44306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09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9586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8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6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76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5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9008"/>
            <a:ext cx="8229600" cy="72862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6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32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3008313" cy="73933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5764"/>
            <a:ext cx="5111750" cy="5430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8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02519"/>
            <a:ext cx="5486400" cy="40250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7E89-4C22-5341-A5C9-4A6B26C72575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4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F_PP_Temp002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7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5764"/>
            <a:ext cx="8229600" cy="721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27E89-4C22-5341-A5C9-4A6B26C72575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DF0E5-ECBD-DF4B-B329-689DE4293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6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Providing Stellar Service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095865"/>
            <a:ext cx="6538823" cy="1734927"/>
          </a:xfrm>
        </p:spPr>
        <p:txBody>
          <a:bodyPr/>
          <a:lstStyle/>
          <a:p>
            <a:r>
              <a:rPr lang="en-US" dirty="0" smtClean="0"/>
              <a:t>Sally </a:t>
            </a:r>
            <a:r>
              <a:rPr lang="en-US" dirty="0" err="1" smtClean="0"/>
              <a:t>Schmall</a:t>
            </a:r>
            <a:r>
              <a:rPr lang="en-US" dirty="0" smtClean="0"/>
              <a:t>, MSW, SPHR</a:t>
            </a:r>
            <a:r>
              <a:rPr lang="en-US" dirty="0"/>
              <a:t> </a:t>
            </a:r>
            <a:r>
              <a:rPr lang="en-US" dirty="0" smtClean="0"/>
              <a:t>Organizational Development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2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Culture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Striving for first-contact resolution.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commitment that in as many cases as possible, the student’s inquiry or obstacle will be addressed during their first contact.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staff member who answers the phone, receives the student’s email, or speaks to the student </a:t>
            </a:r>
            <a:r>
              <a:rPr lang="en-US" dirty="0" smtClean="0"/>
              <a:t>is </a:t>
            </a:r>
            <a:r>
              <a:rPr lang="en-US" dirty="0"/>
              <a:t>unable to resolve the issue, they should be able to refer the student </a:t>
            </a:r>
            <a:r>
              <a:rPr lang="en-US" u="sng" dirty="0"/>
              <a:t>immediately to the correct person </a:t>
            </a:r>
            <a:r>
              <a:rPr lang="en-US" dirty="0"/>
              <a:t>who can.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6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Culture shift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</a:t>
            </a:r>
            <a:r>
              <a:rPr lang="en-US" dirty="0"/>
              <a:t>hold a "</a:t>
            </a:r>
            <a:r>
              <a:rPr lang="en-US" dirty="0">
                <a:solidFill>
                  <a:srgbClr val="FF0000"/>
                </a:solidFill>
              </a:rPr>
              <a:t>Development Day</a:t>
            </a:r>
            <a:r>
              <a:rPr lang="en-US" dirty="0"/>
              <a:t>" where presentations are made by different departments about what that department does &amp; how their responsibilities &amp; actions affect other departments. Having awareness of the "big picture" helps everyone provide better assistance to our </a:t>
            </a:r>
            <a:r>
              <a:rPr lang="en-US" dirty="0" smtClean="0"/>
              <a:t>students and </a:t>
            </a:r>
            <a:r>
              <a:rPr lang="en-US" dirty="0"/>
              <a:t>remind us "why we're here." 	</a:t>
            </a:r>
            <a:endParaRPr lang="en-US" dirty="0" smtClean="0"/>
          </a:p>
          <a:p>
            <a:pPr lvl="1"/>
            <a:r>
              <a:rPr lang="en-US" sz="3000" dirty="0" smtClean="0"/>
              <a:t>Mary </a:t>
            </a:r>
            <a:r>
              <a:rPr lang="en-US" sz="3000" dirty="0" err="1"/>
              <a:t>Briody</a:t>
            </a:r>
            <a:r>
              <a:rPr lang="en-US" sz="3000" dirty="0"/>
              <a:t>, Assistant Director of Bursar Operations, Dowling 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91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Addressing structural barriers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Structural barriers occur whenever the process for a student to get from Point A to Point D creates “runaround” for the student</a:t>
            </a:r>
            <a:r>
              <a:rPr lang="en-US" dirty="0" smtClean="0"/>
              <a:t>.</a:t>
            </a:r>
          </a:p>
          <a:p>
            <a:r>
              <a:rPr lang="en-US" dirty="0"/>
              <a:t>Runaround is not only students’ biggest service-related complaint; it is a serious service issue that detracts from students’ time and attention to their studies.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42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Addressing structural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Students </a:t>
            </a:r>
            <a:r>
              <a:rPr lang="en-US" dirty="0"/>
              <a:t>are asked to rate (on a 1-5 Likert scale, with 1 being the lowest rating and 5 the highest) both the importance of a service to their ability to register for, attend, and succeed in their classes, and how well the institution is providing that service to </a:t>
            </a:r>
            <a:r>
              <a:rPr lang="en-US" dirty="0" smtClean="0"/>
              <a:t>them.</a:t>
            </a:r>
          </a:p>
          <a:p>
            <a:r>
              <a:rPr lang="en-US" dirty="0" smtClean="0"/>
              <a:t>The </a:t>
            </a:r>
            <a:r>
              <a:rPr lang="en-US" dirty="0"/>
              <a:t>survey is designed to identify the most important gaps in service and assists in prioritizing efforts to improve services. </a:t>
            </a:r>
          </a:p>
        </p:txBody>
      </p:sp>
    </p:spTree>
    <p:extLst>
      <p:ext uri="{BB962C8B-B14F-4D97-AF65-F5344CB8AC3E}">
        <p14:creationId xmlns:p14="http://schemas.microsoft.com/office/powerpoint/2010/main" val="421403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Where are the bottlenecks?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</a:t>
            </a:r>
            <a:r>
              <a:rPr lang="en-US" dirty="0" smtClean="0"/>
              <a:t>ay </a:t>
            </a:r>
            <a:r>
              <a:rPr lang="en-US" dirty="0"/>
              <a:t>a rope out over the floor, using it to simulate the path a student takes from admission to sitting in the classroom. </a:t>
            </a:r>
            <a:endParaRPr lang="en-US" dirty="0" smtClean="0"/>
          </a:p>
          <a:p>
            <a:r>
              <a:rPr lang="en-US" dirty="0" smtClean="0"/>
              <a:t>Points along </a:t>
            </a:r>
            <a:r>
              <a:rPr lang="en-US" dirty="0"/>
              <a:t>the rope can </a:t>
            </a:r>
            <a:r>
              <a:rPr lang="en-US" dirty="0" smtClean="0"/>
              <a:t>represent </a:t>
            </a:r>
            <a:r>
              <a:rPr lang="en-US" dirty="0"/>
              <a:t>particular </a:t>
            </a:r>
            <a:r>
              <a:rPr lang="en-US" dirty="0" smtClean="0"/>
              <a:t>steps.</a:t>
            </a:r>
          </a:p>
          <a:p>
            <a:r>
              <a:rPr lang="en-US" dirty="0" smtClean="0"/>
              <a:t>Often there </a:t>
            </a:r>
            <a:r>
              <a:rPr lang="en-US" dirty="0"/>
              <a:t>is disagreement among the </a:t>
            </a:r>
            <a:r>
              <a:rPr lang="en-US" dirty="0" smtClean="0"/>
              <a:t>staff on </a:t>
            </a:r>
            <a:r>
              <a:rPr lang="en-US" dirty="0"/>
              <a:t>the sequence of steps. Surfacing these disagreements together can help you identify where in the process students may be left confused or misdirected.</a:t>
            </a:r>
          </a:p>
        </p:txBody>
      </p:sp>
    </p:spTree>
    <p:extLst>
      <p:ext uri="{BB962C8B-B14F-4D97-AF65-F5344CB8AC3E}">
        <p14:creationId xmlns:p14="http://schemas.microsoft.com/office/powerpoint/2010/main" val="225122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Where are the bottlenecks?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Interview a student who recently navigated the process. Interview a first-generation student. Where did they find delays?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33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Training and 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During </a:t>
            </a:r>
            <a:r>
              <a:rPr lang="en-US" dirty="0"/>
              <a:t>onboarding, it is critical that new staff meet the right people and get walked through the processes from the </a:t>
            </a:r>
            <a:r>
              <a:rPr lang="en-US" i="1" dirty="0"/>
              <a:t>student’s </a:t>
            </a:r>
            <a:r>
              <a:rPr lang="en-US" i="1" dirty="0" smtClean="0"/>
              <a:t>perspective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Provide cross-training.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ncoming </a:t>
            </a:r>
            <a:r>
              <a:rPr lang="en-US" dirty="0"/>
              <a:t>student inquiries are likely to be questions related to financial aid.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more that front-line staff </a:t>
            </a:r>
            <a:r>
              <a:rPr lang="en-US" i="1" dirty="0"/>
              <a:t>across</a:t>
            </a:r>
            <a:r>
              <a:rPr lang="en-US" dirty="0"/>
              <a:t> enrollment services can understand and answer basic financial aid </a:t>
            </a:r>
            <a:r>
              <a:rPr lang="en-US" dirty="0" smtClean="0"/>
              <a:t>questions </a:t>
            </a:r>
            <a:r>
              <a:rPr lang="en-US" dirty="0"/>
              <a:t>the better equipped you will </a:t>
            </a:r>
            <a:r>
              <a:rPr lang="en-US" dirty="0" smtClean="0"/>
              <a:t>be to provide stellar service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63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Training and 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Dedicate consistent</a:t>
            </a:r>
            <a:r>
              <a:rPr lang="en-US" dirty="0"/>
              <a:t>, weekly time </a:t>
            </a:r>
            <a:r>
              <a:rPr lang="en-US" dirty="0" smtClean="0"/>
              <a:t>(30 minutes) to </a:t>
            </a:r>
            <a:r>
              <a:rPr lang="en-US" dirty="0"/>
              <a:t>ensure that service-oriented training is an ongoing rather than a “one-off” effort. </a:t>
            </a:r>
            <a:endParaRPr lang="en-US" dirty="0" smtClean="0"/>
          </a:p>
          <a:p>
            <a:r>
              <a:rPr lang="en-US" dirty="0" smtClean="0"/>
              <a:t>Create customer friendly email </a:t>
            </a:r>
            <a:r>
              <a:rPr lang="en-US" dirty="0"/>
              <a:t>templates to address the most common questions sent in by </a:t>
            </a:r>
            <a:r>
              <a:rPr lang="en-US" dirty="0" smtClean="0"/>
              <a:t>students.</a:t>
            </a:r>
          </a:p>
        </p:txBody>
      </p:sp>
    </p:spTree>
    <p:extLst>
      <p:ext uri="{BB962C8B-B14F-4D97-AF65-F5344CB8AC3E}">
        <p14:creationId xmlns:p14="http://schemas.microsoft.com/office/powerpoint/2010/main" val="289047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Customer service tips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 </a:t>
            </a:r>
            <a:r>
              <a:rPr lang="en-US" dirty="0"/>
              <a:t>the student as a customer - - without them, there would be no job. </a:t>
            </a:r>
          </a:p>
          <a:p>
            <a:r>
              <a:rPr lang="en-US" dirty="0" smtClean="0"/>
              <a:t>When </a:t>
            </a:r>
            <a:r>
              <a:rPr lang="en-US" dirty="0"/>
              <a:t>a student is experiencing a problem, it is important to first address the human side of the problem before tackling the business side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Follow up is king!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7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You are the customer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your most memorable customer service experience over the past month. </a:t>
            </a:r>
          </a:p>
          <a:p>
            <a:pPr lvl="1"/>
            <a:r>
              <a:rPr lang="en-US" dirty="0"/>
              <a:t>Outstanding Customer Service Situation: (adjectives) </a:t>
            </a:r>
          </a:p>
          <a:p>
            <a:pPr lvl="1"/>
            <a:r>
              <a:rPr lang="en-US" dirty="0"/>
              <a:t>Unsatisfactory Customer Service: (adjectives) </a:t>
            </a:r>
          </a:p>
          <a:p>
            <a:pPr lvl="1"/>
            <a:r>
              <a:rPr lang="en-US" dirty="0"/>
              <a:t>What are the common experiences from both positive and </a:t>
            </a:r>
            <a:r>
              <a:rPr lang="en-US" dirty="0" smtClean="0"/>
              <a:t>negative situations?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2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Why </a:t>
            </a:r>
            <a:r>
              <a:rPr lang="en-US" b="1" dirty="0"/>
              <a:t>d</a:t>
            </a:r>
            <a:r>
              <a:rPr lang="en-US" b="1" dirty="0" smtClean="0"/>
              <a:t>oes </a:t>
            </a:r>
            <a:r>
              <a:rPr lang="en-US" b="1" dirty="0"/>
              <a:t>c</a:t>
            </a:r>
            <a:r>
              <a:rPr lang="en-US" b="1" dirty="0" smtClean="0"/>
              <a:t>ustomer </a:t>
            </a:r>
            <a:r>
              <a:rPr lang="en-US" b="1" dirty="0"/>
              <a:t>s</a:t>
            </a:r>
            <a:r>
              <a:rPr lang="en-US" b="1" dirty="0" smtClean="0"/>
              <a:t>ervice </a:t>
            </a:r>
            <a:br>
              <a:rPr lang="en-US" b="1" dirty="0" smtClean="0"/>
            </a:br>
            <a:r>
              <a:rPr lang="en-US" b="1" dirty="0" smtClean="0"/>
              <a:t>at WCC matter?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Customer </a:t>
            </a:r>
            <a:r>
              <a:rPr lang="en-US" dirty="0"/>
              <a:t>service expectations from </a:t>
            </a:r>
            <a:r>
              <a:rPr lang="en-US" dirty="0" smtClean="0"/>
              <a:t>students continue </a:t>
            </a:r>
            <a:r>
              <a:rPr lang="en-US" dirty="0"/>
              <a:t>to increase, and it is </a:t>
            </a:r>
            <a:r>
              <a:rPr lang="en-US" dirty="0" smtClean="0"/>
              <a:t>critical </a:t>
            </a:r>
            <a:r>
              <a:rPr lang="en-US" dirty="0"/>
              <a:t>to meet that demand with a strong commitment to developing a culture of service.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22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This is not stellar customer service….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88" y="2121408"/>
            <a:ext cx="3316224" cy="3052413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728" y="2121408"/>
            <a:ext cx="3424428" cy="3052413"/>
          </a:xfrm>
        </p:spPr>
      </p:pic>
    </p:spTree>
    <p:extLst>
      <p:ext uri="{BB962C8B-B14F-4D97-AF65-F5344CB8AC3E}">
        <p14:creationId xmlns:p14="http://schemas.microsoft.com/office/powerpoint/2010/main" val="5819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What is </a:t>
            </a:r>
            <a:r>
              <a:rPr lang="en-US" b="1" dirty="0"/>
              <a:t>s</a:t>
            </a:r>
            <a:r>
              <a:rPr lang="en-US" b="1" dirty="0" smtClean="0"/>
              <a:t>tellar customer service 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1680"/>
            <a:ext cx="8229600" cy="4114483"/>
          </a:xfrm>
        </p:spPr>
        <p:txBody>
          <a:bodyPr/>
          <a:lstStyle/>
          <a:p>
            <a:r>
              <a:rPr lang="en-US" dirty="0" smtClean="0"/>
              <a:t>What word best describes stellar customer service?</a:t>
            </a:r>
          </a:p>
          <a:p>
            <a:r>
              <a:rPr lang="en-US" dirty="0" smtClean="0"/>
              <a:t>Give an example </a:t>
            </a:r>
            <a:r>
              <a:rPr lang="en-US" dirty="0"/>
              <a:t>of stellar </a:t>
            </a:r>
            <a:r>
              <a:rPr lang="en-US" dirty="0" smtClean="0"/>
              <a:t>service within your area.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4496" y="4068921"/>
            <a:ext cx="2700000" cy="17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88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Customer Service Report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asked to describe how they </a:t>
            </a:r>
            <a:r>
              <a:rPr lang="en-US" dirty="0" smtClean="0"/>
              <a:t>define stellar customer </a:t>
            </a:r>
            <a:r>
              <a:rPr lang="en-US" dirty="0"/>
              <a:t>service, overwhelmingly, the respondents focused on </a:t>
            </a:r>
            <a:r>
              <a:rPr lang="en-US" b="1" dirty="0"/>
              <a:t>responsiveness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eliminating wait times, shortening lines, and ensuring that students receive the help they want and need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Academic Impressions Monthly Diagnostic December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3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Customer </a:t>
            </a:r>
            <a:r>
              <a:rPr lang="en-US" sz="4000" b="1" dirty="0" smtClean="0"/>
              <a:t>service report card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79 </a:t>
            </a:r>
            <a:r>
              <a:rPr lang="en-US" dirty="0"/>
              <a:t>institutions </a:t>
            </a:r>
            <a:r>
              <a:rPr lang="en-US" dirty="0" smtClean="0"/>
              <a:t>about customer service</a:t>
            </a:r>
          </a:p>
          <a:p>
            <a:r>
              <a:rPr lang="en-US" dirty="0" smtClean="0"/>
              <a:t>29 respondents </a:t>
            </a:r>
            <a:r>
              <a:rPr lang="en-US" dirty="0"/>
              <a:t>rated their institution with a “B” letter grade for </a:t>
            </a:r>
            <a:r>
              <a:rPr lang="en-US" dirty="0" smtClean="0"/>
              <a:t>customer service</a:t>
            </a:r>
          </a:p>
          <a:p>
            <a:r>
              <a:rPr lang="en-US" dirty="0" smtClean="0"/>
              <a:t>31 </a:t>
            </a:r>
            <a:r>
              <a:rPr lang="en-US" dirty="0"/>
              <a:t>would assign a “C” grade (together accounting for three-quarters of the total responses). </a:t>
            </a:r>
            <a:endParaRPr lang="en-US" dirty="0" smtClean="0"/>
          </a:p>
          <a:p>
            <a:r>
              <a:rPr lang="en-US" dirty="0" smtClean="0"/>
              <a:t>Only </a:t>
            </a:r>
            <a:r>
              <a:rPr lang="en-US" dirty="0"/>
              <a:t>six would assign an “A</a:t>
            </a:r>
            <a:r>
              <a:rPr lang="en-US" dirty="0" smtClean="0"/>
              <a:t>.”</a:t>
            </a:r>
          </a:p>
          <a:p>
            <a:r>
              <a:rPr lang="en-US" i="1" dirty="0" smtClean="0"/>
              <a:t>What grade would you assign your area?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Academic Impressions Monthly Diagnostic December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31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Identifying the 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We need a cultural shift; our faculty/staff don’t see customer service as necessary.” </a:t>
            </a:r>
          </a:p>
          <a:p>
            <a:r>
              <a:rPr lang="en-US" dirty="0" smtClean="0"/>
              <a:t>“</a:t>
            </a:r>
            <a:r>
              <a:rPr lang="en-US" dirty="0"/>
              <a:t>We aren’t sure how to audit our current service and identify bottlenecks/gaps.” </a:t>
            </a:r>
            <a:endParaRPr lang="en-US" dirty="0" smtClean="0"/>
          </a:p>
          <a:p>
            <a:r>
              <a:rPr lang="en-US" dirty="0"/>
              <a:t>“We don’t provide effective customer service training.”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1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Culture shift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“We </a:t>
            </a:r>
            <a:r>
              <a:rPr lang="en-US" dirty="0"/>
              <a:t>need to stop thinking about service to the student as an interruption to our work. Service to the student is </a:t>
            </a:r>
            <a:r>
              <a:rPr lang="en-US" u="sng" dirty="0"/>
              <a:t>why</a:t>
            </a:r>
            <a:r>
              <a:rPr lang="en-US" dirty="0"/>
              <a:t> we’re there. Your #1 priority is taking care of the student. Drill that </a:t>
            </a:r>
            <a:r>
              <a:rPr lang="en-US" dirty="0" smtClean="0"/>
              <a:t>in.”</a:t>
            </a:r>
            <a:endParaRPr lang="en-US" dirty="0"/>
          </a:p>
          <a:p>
            <a:pPr lvl="1"/>
            <a:r>
              <a:rPr lang="en-US" dirty="0"/>
              <a:t>Rick Weems, Southern Oregon U </a:t>
            </a:r>
          </a:p>
        </p:txBody>
      </p:sp>
    </p:spTree>
    <p:extLst>
      <p:ext uri="{BB962C8B-B14F-4D97-AF65-F5344CB8AC3E}">
        <p14:creationId xmlns:p14="http://schemas.microsoft.com/office/powerpoint/2010/main" val="173109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FD Template.potx [Read-Only]" id="{F224D3AD-8DDC-4313-9920-59C66C44BBFD}" vid="{F4C2CDFE-DA2C-49D4-9B95-A6A9A2A252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 May WFD Template </Template>
  <TotalTime>450</TotalTime>
  <Words>885</Words>
  <Application>Microsoft Office PowerPoint</Application>
  <PresentationFormat>On-screen Show (4:3)</PresentationFormat>
  <Paragraphs>83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Providing Stellar Service</vt:lpstr>
      <vt:lpstr>You are the customer</vt:lpstr>
      <vt:lpstr> Why does customer service  at WCC matter?</vt:lpstr>
      <vt:lpstr> This is not stellar customer service….</vt:lpstr>
      <vt:lpstr> What is stellar customer service ?</vt:lpstr>
      <vt:lpstr>Customer Service Report Card</vt:lpstr>
      <vt:lpstr>Customer service report card</vt:lpstr>
      <vt:lpstr>Identifying the challenges</vt:lpstr>
      <vt:lpstr>Culture shift</vt:lpstr>
      <vt:lpstr>Culture shift</vt:lpstr>
      <vt:lpstr>Culture shift </vt:lpstr>
      <vt:lpstr>Addressing structural barriers</vt:lpstr>
      <vt:lpstr>Addressing structural barriers</vt:lpstr>
      <vt:lpstr>Where are the bottlenecks?</vt:lpstr>
      <vt:lpstr>Where are the bottlenecks?</vt:lpstr>
      <vt:lpstr>Training and time</vt:lpstr>
      <vt:lpstr>Training and time</vt:lpstr>
      <vt:lpstr>Customer service tips</vt:lpstr>
    </vt:vector>
  </TitlesOfParts>
  <Company>Washtenaw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Schmall,Sally</dc:creator>
  <cp:lastModifiedBy>Benin,Michelle</cp:lastModifiedBy>
  <cp:revision>31</cp:revision>
  <cp:lastPrinted>2015-01-16T13:14:14Z</cp:lastPrinted>
  <dcterms:created xsi:type="dcterms:W3CDTF">2014-05-02T18:46:56Z</dcterms:created>
  <dcterms:modified xsi:type="dcterms:W3CDTF">2015-01-16T13:14:37Z</dcterms:modified>
</cp:coreProperties>
</file>