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58" r:id="rId4"/>
    <p:sldId id="287" r:id="rId5"/>
    <p:sldId id="257" r:id="rId6"/>
    <p:sldId id="259" r:id="rId7"/>
    <p:sldId id="261" r:id="rId8"/>
    <p:sldId id="262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0" r:id="rId19"/>
    <p:sldId id="29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4/17/2015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B066-30C0-4005-A312-7FD2FD0BA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92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4/17/2015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5D88-2672-4705-B9C2-3D7C30B18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39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45D88-2672-4705-B9C2-3D7C30B189B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CA2489-C224-4CD8-B4D9-75DB3035D3A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56E58F-A8A0-4A6E-8943-344E0E87B0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Leadership, Collaboration &amp; Mediation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Danielle </a:t>
            </a:r>
            <a:r>
              <a:rPr lang="en-US" dirty="0" err="1" smtClean="0"/>
              <a:t>Ensch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a group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Competition: </a:t>
            </a:r>
            <a:r>
              <a:rPr lang="en-US" dirty="0"/>
              <a:t>individual success is achieved at the expense of other group members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Cooperation: </a:t>
            </a:r>
            <a:r>
              <a:rPr lang="en-US" dirty="0"/>
              <a:t>individual success is tied directly to the success of the group members</a:t>
            </a:r>
          </a:p>
          <a:p>
            <a:pPr lvl="1"/>
            <a:r>
              <a:rPr lang="en-US" sz="2600" dirty="0" smtClean="0"/>
              <a:t>A process not an outcome</a:t>
            </a:r>
          </a:p>
          <a:p>
            <a:pPr lvl="1"/>
            <a:r>
              <a:rPr lang="en-US" sz="2600" dirty="0" smtClean="0"/>
              <a:t>Can still agree to disagree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a group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Hypercompetitiveness</a:t>
            </a:r>
            <a:r>
              <a:rPr lang="en-US" dirty="0"/>
              <a:t>: excessive emphasis on defeating others to achieve one’s goal</a:t>
            </a:r>
          </a:p>
          <a:p>
            <a:pPr lvl="1"/>
            <a:r>
              <a:rPr lang="en-US" sz="2400" dirty="0" smtClean="0"/>
              <a:t>Out of 198 athletes, 50%+ said they would take a drug to enhance their performance for 5 </a:t>
            </a:r>
            <a:r>
              <a:rPr lang="en-US" sz="2400" dirty="0" err="1" smtClean="0"/>
              <a:t>years..even</a:t>
            </a:r>
            <a:r>
              <a:rPr lang="en-US" sz="2400" dirty="0" smtClean="0"/>
              <a:t> if they knew</a:t>
            </a:r>
            <a:r>
              <a:rPr lang="en-US" sz="3200" dirty="0"/>
              <a:t> </a:t>
            </a:r>
            <a:r>
              <a:rPr lang="en-US" sz="2400" dirty="0" smtClean="0"/>
              <a:t>they would die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a group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Constructive competition: </a:t>
            </a:r>
            <a:r>
              <a:rPr lang="en-US" dirty="0"/>
              <a:t>competition produces a positive, enjoyable experience and generates increased efforts to achieve without jeopardizing positive interpersonal relationships and personal well-being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constructive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sz="2800" dirty="0"/>
              <a:t>Winning is de-emphasized </a:t>
            </a:r>
          </a:p>
          <a:p>
            <a:pPr marL="857250" lvl="1" indent="-457200"/>
            <a:r>
              <a:rPr lang="en-US" sz="2800" dirty="0" smtClean="0"/>
              <a:t>Having fun rather than winning</a:t>
            </a:r>
          </a:p>
          <a:p>
            <a:pPr marL="0" indent="0">
              <a:buNone/>
            </a:pPr>
            <a:r>
              <a:rPr lang="en-US" sz="2800" dirty="0"/>
              <a:t>2. When opponents are equally matched</a:t>
            </a:r>
          </a:p>
          <a:p>
            <a:pPr lvl="1"/>
            <a:r>
              <a:rPr lang="en-US" sz="2800" dirty="0" smtClean="0"/>
              <a:t>no fun to work with someone you always lose/win to. No challenge or too much challenge</a:t>
            </a:r>
          </a:p>
          <a:p>
            <a:pPr marL="0" indent="0">
              <a:buNone/>
            </a:pPr>
            <a:r>
              <a:rPr lang="en-US" sz="2800" dirty="0"/>
              <a:t>3. When there are clear, specific rules that ensure fairness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giving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Praise first, then describe ‘problem’</a:t>
            </a:r>
          </a:p>
          <a:p>
            <a:pPr lvl="1"/>
            <a:r>
              <a:rPr lang="en-US" sz="2600" dirty="0" smtClean="0"/>
              <a:t>Don’t be fake about it though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2600" dirty="0"/>
              <a:t>Use I-statements, not you-statements</a:t>
            </a:r>
          </a:p>
          <a:p>
            <a:pPr lvl="1"/>
            <a:r>
              <a:rPr lang="en-US" sz="2600" dirty="0" smtClean="0"/>
              <a:t>“I feel isolated when nobody listens to my ideas.”</a:t>
            </a:r>
          </a:p>
          <a:p>
            <a:pPr lvl="1"/>
            <a:r>
              <a:rPr lang="en-US" sz="2600" dirty="0" smtClean="0"/>
              <a:t>“I have a couple of suggestions I’d like you to consider.”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giving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Make descriptions specific, not vague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Eliminate editorial comments </a:t>
            </a:r>
          </a:p>
          <a:p>
            <a:pPr lvl="1"/>
            <a:r>
              <a:rPr lang="en-US" sz="2800" dirty="0" smtClean="0"/>
              <a:t>“I feel ashamed when you act </a:t>
            </a:r>
            <a:r>
              <a:rPr lang="en-US" sz="2800" i="1" dirty="0" smtClean="0"/>
              <a:t>like an idiot </a:t>
            </a:r>
            <a:r>
              <a:rPr lang="en-US" sz="2800" dirty="0" smtClean="0"/>
              <a:t>in front of my colleagues.”</a:t>
            </a:r>
          </a:p>
          <a:p>
            <a:pPr lvl="1"/>
            <a:r>
              <a:rPr lang="en-US" sz="2800" dirty="0" smtClean="0"/>
              <a:t>“ I get irritated when you </a:t>
            </a:r>
            <a:r>
              <a:rPr lang="en-US" sz="2800" i="1" dirty="0" smtClean="0"/>
              <a:t>waste the time </a:t>
            </a:r>
            <a:r>
              <a:rPr lang="en-US" sz="2800" dirty="0" smtClean="0"/>
              <a:t>of the committee by commenting on </a:t>
            </a:r>
            <a:r>
              <a:rPr lang="en-US" sz="2800" i="1" dirty="0" smtClean="0"/>
              <a:t>trivial </a:t>
            </a:r>
            <a:r>
              <a:rPr lang="en-US" sz="2800" dirty="0" smtClean="0"/>
              <a:t>side issues.”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take advantage of the roles of others and expect them to be perfect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Role Status</a:t>
            </a:r>
            <a:r>
              <a:rPr lang="en-US" dirty="0" smtClean="0"/>
              <a:t>: We make assumptions about someone based on the role they are in</a:t>
            </a:r>
          </a:p>
          <a:p>
            <a:pPr marL="0" indent="0">
              <a:buNone/>
            </a:pPr>
            <a:r>
              <a:rPr lang="en-US" b="1" dirty="0" smtClean="0"/>
              <a:t>Role Conflict:</a:t>
            </a:r>
            <a:r>
              <a:rPr lang="en-US" dirty="0" smtClean="0"/>
              <a:t> Working moms, stay at home dads,</a:t>
            </a:r>
            <a:r>
              <a:rPr lang="en-US" b="1" dirty="0" smtClean="0"/>
              <a:t> </a:t>
            </a:r>
            <a:r>
              <a:rPr lang="en-US" dirty="0" smtClean="0"/>
              <a:t>going from employee to manager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Formal: Position set by group</a:t>
            </a:r>
          </a:p>
          <a:p>
            <a:r>
              <a:rPr lang="en-US" dirty="0" smtClean="0"/>
              <a:t>Informal: emphasizes function, not position </a:t>
            </a:r>
          </a:p>
          <a:p>
            <a:pPr lvl="1"/>
            <a:r>
              <a:rPr lang="en-US" dirty="0" smtClean="0"/>
              <a:t>Task roles</a:t>
            </a:r>
          </a:p>
          <a:p>
            <a:pPr lvl="2"/>
            <a:r>
              <a:rPr lang="en-US" dirty="0" smtClean="0"/>
              <a:t>Maximize productivity</a:t>
            </a:r>
          </a:p>
          <a:p>
            <a:pPr lvl="1"/>
            <a:r>
              <a:rPr lang="en-US" dirty="0" smtClean="0"/>
              <a:t>Maintenance roles</a:t>
            </a:r>
          </a:p>
          <a:p>
            <a:pPr lvl="2"/>
            <a:r>
              <a:rPr lang="en-US" dirty="0" smtClean="0"/>
              <a:t>Focus on social dimension</a:t>
            </a:r>
          </a:p>
          <a:p>
            <a:pPr lvl="1"/>
            <a:r>
              <a:rPr lang="en-US" dirty="0" smtClean="0"/>
              <a:t>Disruptive roles</a:t>
            </a:r>
          </a:p>
          <a:p>
            <a:pPr lvl="2"/>
            <a:r>
              <a:rPr lang="en-US" dirty="0" smtClean="0"/>
              <a:t>Me oriented- “that’s not my job.”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you focus your energy?</a:t>
            </a:r>
          </a:p>
          <a:p>
            <a:pPr lvl="1"/>
            <a:r>
              <a:rPr lang="en-US" dirty="0" smtClean="0"/>
              <a:t>70% on strengths</a:t>
            </a:r>
          </a:p>
          <a:p>
            <a:pPr lvl="2"/>
            <a:r>
              <a:rPr lang="en-US" dirty="0" smtClean="0"/>
              <a:t>Develop to full potential</a:t>
            </a:r>
          </a:p>
          <a:p>
            <a:pPr lvl="1"/>
            <a:r>
              <a:rPr lang="en-US" dirty="0" smtClean="0"/>
              <a:t>25% on new things</a:t>
            </a:r>
          </a:p>
          <a:p>
            <a:pPr lvl="2"/>
            <a:r>
              <a:rPr lang="en-US" dirty="0" smtClean="0"/>
              <a:t>growth and change</a:t>
            </a:r>
          </a:p>
          <a:p>
            <a:pPr lvl="1"/>
            <a:r>
              <a:rPr lang="en-US" dirty="0" smtClean="0"/>
              <a:t>5% weaknesses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“No man will make a great leader who wants to do it all himself or get all the credit for doing it.” ~ Andrew Carnegie, Industrialist</a:t>
            </a:r>
          </a:p>
        </p:txBody>
      </p:sp>
    </p:spTree>
    <p:extLst>
      <p:ext uri="{BB962C8B-B14F-4D97-AF65-F5344CB8AC3E}">
        <p14:creationId xmlns:p14="http://schemas.microsoft.com/office/powerpoint/2010/main" val="37955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Teamwork</a:t>
            </a:r>
            <a:r>
              <a:rPr lang="en-US" dirty="0" smtClean="0"/>
              <a:t>-what makes a small group run effectively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Leadership</a:t>
            </a:r>
            <a:r>
              <a:rPr lang="en-US" dirty="0" smtClean="0"/>
              <a:t>-what does a good leader do?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Collaboration</a:t>
            </a:r>
            <a:r>
              <a:rPr lang="en-US" dirty="0" smtClean="0"/>
              <a:t>-mediation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 and follower are partners</a:t>
            </a:r>
          </a:p>
          <a:p>
            <a:r>
              <a:rPr lang="en-US" dirty="0" smtClean="0"/>
              <a:t>Leadership is a process, not a person</a:t>
            </a:r>
          </a:p>
          <a:p>
            <a:r>
              <a:rPr lang="en-US" dirty="0" smtClean="0"/>
              <a:t>Individuals work better when leaders are supportive</a:t>
            </a:r>
          </a:p>
          <a:p>
            <a:r>
              <a:rPr lang="en-US" dirty="0" smtClean="0"/>
              <a:t>Ideal to be a manager and leader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show up late to meetings</a:t>
            </a:r>
          </a:p>
          <a:p>
            <a:r>
              <a:rPr lang="en-US" dirty="0" smtClean="0"/>
              <a:t>Don’t be uninformed about issues</a:t>
            </a:r>
          </a:p>
          <a:p>
            <a:r>
              <a:rPr lang="en-US" dirty="0" smtClean="0"/>
              <a:t>Don’t manifest lack of interest </a:t>
            </a:r>
          </a:p>
          <a:p>
            <a:r>
              <a:rPr lang="en-US" dirty="0" smtClean="0"/>
              <a:t>Don’t dominate discussion</a:t>
            </a:r>
          </a:p>
          <a:p>
            <a:r>
              <a:rPr lang="en-US" dirty="0" smtClean="0"/>
              <a:t>Don’t listen poorly</a:t>
            </a:r>
          </a:p>
          <a:p>
            <a:r>
              <a:rPr lang="en-US" dirty="0" smtClean="0"/>
              <a:t>Don’t be inflexible with viewpoints</a:t>
            </a:r>
          </a:p>
          <a:p>
            <a:r>
              <a:rPr lang="en-US" dirty="0" smtClean="0"/>
              <a:t>Don’t bully group members</a:t>
            </a:r>
          </a:p>
          <a:p>
            <a:r>
              <a:rPr lang="en-US" dirty="0" smtClean="0"/>
              <a:t>Don’t use offensive language (cussing included)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emerge as a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Quiet people are first to be eliminated</a:t>
            </a:r>
          </a:p>
          <a:p>
            <a:r>
              <a:rPr lang="en-US" dirty="0" smtClean="0"/>
              <a:t>Those who talk the most are perceived initially as potential leadership material</a:t>
            </a:r>
          </a:p>
          <a:p>
            <a:r>
              <a:rPr lang="en-US" dirty="0" smtClean="0"/>
              <a:t>Quality of discussion contributions is important</a:t>
            </a:r>
          </a:p>
          <a:p>
            <a:r>
              <a:rPr lang="en-US" dirty="0" smtClean="0"/>
              <a:t>People who express strong, radical opinions are eliminated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emerge as a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Uninformed, unintelligent or unskilled are eliminated</a:t>
            </a:r>
          </a:p>
          <a:p>
            <a:r>
              <a:rPr lang="en-US" dirty="0" smtClean="0"/>
              <a:t>Disruptive people are eliminated</a:t>
            </a:r>
          </a:p>
          <a:p>
            <a:r>
              <a:rPr lang="en-US" dirty="0" smtClean="0"/>
              <a:t>Those who provide a solution to a problem are viewed as leadership material</a:t>
            </a:r>
          </a:p>
          <a:p>
            <a:r>
              <a:rPr lang="en-US" dirty="0" smtClean="0"/>
              <a:t>Being emotionally intelligent is good</a:t>
            </a:r>
          </a:p>
          <a:p>
            <a:r>
              <a:rPr lang="en-US" dirty="0" smtClean="0"/>
              <a:t>Gain support of a lieutenant</a:t>
            </a:r>
          </a:p>
          <a:p>
            <a:r>
              <a:rPr lang="en-US" dirty="0" smtClean="0"/>
              <a:t>Demonstrate both task and maintenance roles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Autocratic Leadership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Exerts control over members</a:t>
            </a:r>
          </a:p>
          <a:p>
            <a:r>
              <a:rPr lang="en-US" dirty="0" smtClean="0"/>
              <a:t>Does not encourage member participation</a:t>
            </a:r>
          </a:p>
          <a:p>
            <a:r>
              <a:rPr lang="en-US" dirty="0" smtClean="0"/>
              <a:t>Most emphasis on the task and none on social dimension of the group</a:t>
            </a:r>
          </a:p>
          <a:p>
            <a:pPr lvl="1"/>
            <a:r>
              <a:rPr lang="en-US" dirty="0" smtClean="0"/>
              <a:t>More of a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Democratic Leadership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group participation and responsibility</a:t>
            </a:r>
          </a:p>
          <a:p>
            <a:r>
              <a:rPr lang="en-US" dirty="0" smtClean="0"/>
              <a:t>Balance task and social dimensions of group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Laissez-Faire </a:t>
            </a:r>
            <a:r>
              <a:rPr lang="en-US" smtClean="0"/>
              <a:t>Leadership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make decisions</a:t>
            </a:r>
          </a:p>
          <a:p>
            <a:r>
              <a:rPr lang="en-US" dirty="0" smtClean="0"/>
              <a:t>Absent when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sisters want 1 orange. 1 wants to cook with it the other wants the juice. What’s the solution?</a:t>
            </a:r>
          </a:p>
          <a:p>
            <a:pPr marL="0" indent="0">
              <a:buNone/>
            </a:pPr>
            <a:r>
              <a:rPr lang="en-US" dirty="0"/>
              <a:t>	One gets the zest, the other gets the 	juice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60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Primary Roles </a:t>
            </a:r>
          </a:p>
          <a:p>
            <a:pPr marL="0" indent="0">
              <a:buNone/>
            </a:pPr>
            <a:r>
              <a:rPr lang="en-US" dirty="0"/>
              <a:t>	1. Remain Neutral</a:t>
            </a:r>
          </a:p>
          <a:p>
            <a:pPr marL="0" indent="0">
              <a:buNone/>
            </a:pPr>
            <a:r>
              <a:rPr lang="en-US" dirty="0"/>
              <a:t>	2. Listen to both sides</a:t>
            </a:r>
          </a:p>
          <a:p>
            <a:pPr marL="0" indent="0">
              <a:buNone/>
            </a:pPr>
            <a:r>
              <a:rPr lang="en-US" dirty="0"/>
              <a:t>	3. Do NOT make a decision</a:t>
            </a:r>
          </a:p>
          <a:p>
            <a:pPr marL="0" indent="0">
              <a:buNone/>
            </a:pPr>
            <a:r>
              <a:rPr lang="en-US" dirty="0"/>
              <a:t>	4. Hopefully reach a solution in which both parties can live with. It is THEIR decision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 for the needs of each party, not necessarily the wants.  People know what they want, but they don’t know what they need.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Hard when people argue over principle</a:t>
            </a:r>
          </a:p>
          <a:p>
            <a:pPr lvl="1"/>
            <a:r>
              <a:rPr lang="en-US" dirty="0"/>
              <a:t>People don’t want to look like they are compromising their values or morality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natcom.org/uploadedImages/Resources_For/the_Public/Photo-transactional_model_of_commun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Paraphrasing</a:t>
            </a:r>
          </a:p>
          <a:p>
            <a:pPr lvl="1"/>
            <a:r>
              <a:rPr lang="en-US" dirty="0"/>
              <a:t>Important to take notes</a:t>
            </a:r>
          </a:p>
          <a:p>
            <a:pPr lvl="1"/>
            <a:r>
              <a:rPr lang="en-US" dirty="0"/>
              <a:t>Keep everyone focused on the “evidence”</a:t>
            </a:r>
          </a:p>
          <a:p>
            <a:r>
              <a:rPr lang="en-US" dirty="0"/>
              <a:t>Reframing</a:t>
            </a:r>
          </a:p>
          <a:p>
            <a:pPr lvl="1"/>
            <a:r>
              <a:rPr lang="en-US" dirty="0"/>
              <a:t>“You promised you would fix my computer. You worked on it and now it doesn’t run at all. You cheated me out of $200.”</a:t>
            </a:r>
          </a:p>
          <a:p>
            <a:pPr lvl="1"/>
            <a:r>
              <a:rPr lang="en-US" dirty="0"/>
              <a:t>“(They) are trying to say  that it was her understanding that the work you did on her computer was guaranteed but that the guarantee has not been honored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Reviewing</a:t>
            </a:r>
          </a:p>
          <a:p>
            <a:pPr lvl="1"/>
            <a:r>
              <a:rPr lang="en-US" dirty="0"/>
              <a:t>Review major points that has been discussed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Opening statement</a:t>
            </a:r>
          </a:p>
          <a:p>
            <a:pPr lvl="1"/>
            <a:r>
              <a:rPr lang="en-US" dirty="0"/>
              <a:t>Lay out ground rules</a:t>
            </a:r>
          </a:p>
          <a:p>
            <a:pPr lvl="1"/>
            <a:r>
              <a:rPr lang="en-US" dirty="0"/>
              <a:t>Everyone signs a consent form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Each party speaks without interruptions</a:t>
            </a:r>
          </a:p>
          <a:p>
            <a:pPr lvl="1"/>
            <a:r>
              <a:rPr lang="en-US" dirty="0"/>
              <a:t>Mediator takes note of specific issues and strong emotion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mediator or a party can ask to meet together individually</a:t>
            </a:r>
          </a:p>
          <a:p>
            <a:r>
              <a:rPr lang="en-US" dirty="0"/>
              <a:t>Once each party has expressed all their concerns, we can go to brainstorming</a:t>
            </a:r>
          </a:p>
          <a:p>
            <a:pPr lvl="1"/>
            <a:r>
              <a:rPr lang="en-US" dirty="0"/>
              <a:t>Mediator reviews the main issues and writes them somewhere where everyone can see them.</a:t>
            </a:r>
          </a:p>
          <a:p>
            <a:pPr lvl="1"/>
            <a:r>
              <a:rPr lang="en-US" dirty="0"/>
              <a:t>Then, each party brainstorms ideas on how to fix the problem-everything goes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off options that are not going to be done or are far fetched- ask parties first!!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Compliment them on any progress </a:t>
            </a:r>
            <a:r>
              <a:rPr lang="en-US"/>
              <a:t>being </a:t>
            </a:r>
            <a:r>
              <a:rPr lang="en-US" smtClean="0"/>
              <a:t>made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all here for a common reason-to make a college run for our students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Instead of fighting against each other (job security) make your department a little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19200"/>
            <a:ext cx="6196405" cy="45038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sz="2400" dirty="0" smtClean="0"/>
              <a:t>Resources that come from outside the system</a:t>
            </a:r>
          </a:p>
          <a:p>
            <a:pPr lvl="1"/>
            <a:r>
              <a:rPr lang="en-US" sz="2400" dirty="0" smtClean="0"/>
              <a:t>Groups are not successful without input-stagnant</a:t>
            </a:r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sz="2400" dirty="0" smtClean="0"/>
              <a:t>Process of transforming input into output to keep the system functioning</a:t>
            </a:r>
          </a:p>
          <a:p>
            <a:pPr lvl="1"/>
            <a:r>
              <a:rPr lang="en-US" sz="2400" dirty="0" smtClean="0"/>
              <a:t>Follow the rules/norms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sz="2400" dirty="0" smtClean="0"/>
              <a:t>Results</a:t>
            </a:r>
          </a:p>
          <a:p>
            <a:pPr lvl="1"/>
            <a:r>
              <a:rPr lang="en-US" sz="2400" dirty="0" smtClean="0"/>
              <a:t>Decisions made, solutions to problems, projects completed, relationships improved</a:t>
            </a:r>
          </a:p>
        </p:txBody>
      </p:sp>
    </p:spTree>
    <p:extLst>
      <p:ext uri="{BB962C8B-B14F-4D97-AF65-F5344CB8AC3E}">
        <p14:creationId xmlns:p14="http://schemas.microsoft.com/office/powerpoint/2010/main" val="9815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attention to how you are interacting in your group. Your positive or negative behavior or outlook will spread through the whole group</a:t>
            </a:r>
          </a:p>
          <a:p>
            <a:endParaRPr lang="en-US" dirty="0"/>
          </a:p>
          <a:p>
            <a:r>
              <a:rPr lang="en-US" dirty="0" smtClean="0"/>
              <a:t>Everyone is dependent on each 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whole is worse than it’s parts</a:t>
            </a:r>
          </a:p>
          <a:p>
            <a:pPr lvl="1"/>
            <a:r>
              <a:rPr lang="en-US" dirty="0"/>
              <a:t>Shared ignorance</a:t>
            </a:r>
          </a:p>
          <a:p>
            <a:pPr lvl="1"/>
            <a:r>
              <a:rPr lang="en-US" dirty="0"/>
              <a:t>Compete against each other</a:t>
            </a:r>
          </a:p>
          <a:p>
            <a:pPr lvl="1"/>
            <a:r>
              <a:rPr lang="en-US" dirty="0"/>
              <a:t>Resist change</a:t>
            </a:r>
          </a:p>
          <a:p>
            <a:pPr lvl="1"/>
            <a:r>
              <a:rPr lang="en-US" dirty="0"/>
              <a:t>Share a collective bias/mindset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B</a:t>
            </a:r>
            <a:r>
              <a:rPr lang="en-US" dirty="0" smtClean="0"/>
              <a:t>ad things happen when too much change happens too fast or not enough change happens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You have to be able to adapt and be open to change.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Don’t control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only control our own behavior and thoughts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communication interaction should consist of 2+ listeners, not 2+ talkers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282</TotalTime>
  <Words>1075</Words>
  <Application>Microsoft Office PowerPoint</Application>
  <PresentationFormat>On-screen Show (4:3)</PresentationFormat>
  <Paragraphs>161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Brush Script MT</vt:lpstr>
      <vt:lpstr>Calibri</vt:lpstr>
      <vt:lpstr>Constantia</vt:lpstr>
      <vt:lpstr>Franklin Gothic Book</vt:lpstr>
      <vt:lpstr>Rage Italic</vt:lpstr>
      <vt:lpstr>Pushpin</vt:lpstr>
      <vt:lpstr>Leadership, Collaboration &amp; Mediation</vt:lpstr>
      <vt:lpstr>Points of discussion</vt:lpstr>
      <vt:lpstr>PowerPoint Presentation</vt:lpstr>
      <vt:lpstr>PowerPoint Presentation</vt:lpstr>
      <vt:lpstr>PowerPoint Presentation</vt:lpstr>
      <vt:lpstr>Ripple Effect</vt:lpstr>
      <vt:lpstr>Negative Synergy</vt:lpstr>
      <vt:lpstr>Issues with throughput</vt:lpstr>
      <vt:lpstr>Food for thought..</vt:lpstr>
      <vt:lpstr>Establishing a group climate</vt:lpstr>
      <vt:lpstr>Establishing a group climate</vt:lpstr>
      <vt:lpstr>Establishing a group climate</vt:lpstr>
      <vt:lpstr>Establishing constructive criticism</vt:lpstr>
      <vt:lpstr>When giving criticism</vt:lpstr>
      <vt:lpstr>When giving criticism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don’ts</vt:lpstr>
      <vt:lpstr>How to emerge as a leader</vt:lpstr>
      <vt:lpstr>How to emerge as a leader</vt:lpstr>
      <vt:lpstr>Autocratic Leadership Style</vt:lpstr>
      <vt:lpstr>Democratic Leadership Style</vt:lpstr>
      <vt:lpstr>Laissez-Faire Leadership Style</vt:lpstr>
      <vt:lpstr>Mediation</vt:lpstr>
      <vt:lpstr>PowerPoint Presentation</vt:lpstr>
      <vt:lpstr>PowerPoint Presentation</vt:lpstr>
      <vt:lpstr>PowerPoint Presentation</vt:lpstr>
      <vt:lpstr>PowerPoint Presentation</vt:lpstr>
      <vt:lpstr>Mediation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Leadership, Collaboration &amp; Mediation</dc:title>
  <dc:creator>Joye</dc:creator>
  <cp:lastModifiedBy>Benin,Michelle</cp:lastModifiedBy>
  <cp:revision>19</cp:revision>
  <cp:lastPrinted>2015-04-16T18:16:05Z</cp:lastPrinted>
  <dcterms:created xsi:type="dcterms:W3CDTF">2015-04-12T16:59:21Z</dcterms:created>
  <dcterms:modified xsi:type="dcterms:W3CDTF">2015-04-16T18:22:21Z</dcterms:modified>
</cp:coreProperties>
</file>