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89" r:id="rId3"/>
    <p:sldId id="287" r:id="rId4"/>
    <p:sldId id="288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2" r:id="rId15"/>
    <p:sldId id="301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</p:sldIdLst>
  <p:sldSz cx="9144000" cy="6858000" type="screen4x3"/>
  <p:notesSz cx="7010400" cy="92964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4638" autoAdjust="0"/>
  </p:normalViewPr>
  <p:slideViewPr>
    <p:cSldViewPr snapToGrid="0" snapToObjects="1">
      <p:cViewPr varScale="1">
        <p:scale>
          <a:sx n="60" d="100"/>
          <a:sy n="60" d="100"/>
        </p:scale>
        <p:origin x="13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1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33E16-929A-436B-A466-5B09829C20F2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B2770-1771-4633-BF96-481CC16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61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43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  <a:p>
            <a:r>
              <a:rPr lang="en-US" b="1" baseline="0" dirty="0" smtClean="0"/>
              <a:t>Surprise jolts us to attention 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Interest motivates us to pay attention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Cant be </a:t>
            </a:r>
            <a:r>
              <a:rPr lang="en-US" b="1" baseline="0" dirty="0" err="1" smtClean="0"/>
              <a:t>gimmiky</a:t>
            </a:r>
            <a:r>
              <a:rPr lang="en-US" b="1" baseline="0" dirty="0" smtClean="0"/>
              <a:t>, it has to stick to your core message but deliver it in a way people don’t expect and that leaves them with more insight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0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14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One</a:t>
            </a:r>
            <a:r>
              <a:rPr lang="en-US" baseline="0" dirty="0" smtClean="0"/>
              <a:t> step at a time</a:t>
            </a:r>
          </a:p>
          <a:p>
            <a:r>
              <a:rPr lang="en-US" b="1" baseline="0" dirty="0" smtClean="0"/>
              <a:t>Most people can list about as many white things in their fridge as white anything's in the world.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Why does this happen? 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Third bullet: Concreteness is a way of mobilizing and focusing your brain.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90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3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801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were several reasons why they weren’t believed.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Marshall and Warren could not even get their research paper accepted by a medical journal.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44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472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4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049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5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23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91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11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965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7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34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04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36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50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0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97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4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WF_PP_Temp0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8" y="2439214"/>
            <a:ext cx="9156038" cy="4430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09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586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8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6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7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9008"/>
            <a:ext cx="8229600" cy="72862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6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3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3008313" cy="7393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5764"/>
            <a:ext cx="5111750" cy="5430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8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02519"/>
            <a:ext cx="5486400" cy="4025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4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7E89-4C22-5341-A5C9-4A6B26C7257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6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z_qsExV6dQ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Speaking to Influence Others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2496313"/>
            <a:ext cx="6538823" cy="2334480"/>
          </a:xfrm>
        </p:spPr>
        <p:txBody>
          <a:bodyPr/>
          <a:lstStyle/>
          <a:p>
            <a:r>
              <a:rPr lang="en-US" dirty="0" smtClean="0"/>
              <a:t>Sally </a:t>
            </a:r>
            <a:r>
              <a:rPr lang="en-US" dirty="0" err="1" smtClean="0"/>
              <a:t>Schmall</a:t>
            </a:r>
            <a:r>
              <a:rPr lang="en-US" dirty="0" smtClean="0"/>
              <a:t>, MSW, SPHR</a:t>
            </a:r>
            <a:r>
              <a:rPr lang="en-US" dirty="0"/>
              <a:t> </a:t>
            </a:r>
            <a:r>
              <a:rPr lang="en-US" dirty="0" smtClean="0"/>
              <a:t>Organizational Development Manager</a:t>
            </a:r>
          </a:p>
          <a:p>
            <a:r>
              <a:rPr lang="en-US" dirty="0" smtClean="0"/>
              <a:t>sschmall@wccnet.edu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32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550410"/>
            <a:ext cx="4501896" cy="1171066"/>
          </a:xfrm>
        </p:spPr>
        <p:txBody>
          <a:bodyPr/>
          <a:lstStyle/>
          <a:p>
            <a:r>
              <a:rPr lang="en-US" dirty="0" err="1" smtClean="0"/>
              <a:t>K.Freiberg</a:t>
            </a:r>
            <a:r>
              <a:rPr lang="en-US" dirty="0" smtClean="0"/>
              <a:t>, </a:t>
            </a:r>
            <a:r>
              <a:rPr lang="en-US" dirty="0" err="1" smtClean="0"/>
              <a:t>J.Freiberg</a:t>
            </a:r>
            <a:r>
              <a:rPr lang="en-US" dirty="0" smtClean="0"/>
              <a:t>, Nuts! Southwest Airlines' Crazy Recipe for Business and Personal Success (Austin, </a:t>
            </a:r>
            <a:r>
              <a:rPr lang="en-US" dirty="0" err="1" smtClean="0"/>
              <a:t>Tex</a:t>
            </a:r>
            <a:r>
              <a:rPr lang="en-US" dirty="0" smtClean="0"/>
              <a:t>.:Bard Press, 1996), 209-10.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Unexpected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50208"/>
          </a:xfrm>
        </p:spPr>
        <p:txBody>
          <a:bodyPr>
            <a:normAutofit/>
          </a:bodyPr>
          <a:lstStyle/>
          <a:p>
            <a:r>
              <a:rPr lang="en-US" dirty="0" smtClean="0"/>
              <a:t>Flight safety announcements occur in a tough message environment.</a:t>
            </a:r>
          </a:p>
          <a:p>
            <a:r>
              <a:rPr lang="en-US" dirty="0" smtClean="0"/>
              <a:t>What if you had to make the safety announcement? How would you get people to listen to you?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www.youtube.com/watch?v=lz_qsExV6dQ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2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Unexpected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time we can’t demand attention, we must attract it.</a:t>
            </a:r>
          </a:p>
          <a:p>
            <a:r>
              <a:rPr lang="en-US" dirty="0" smtClean="0"/>
              <a:t>Break a pattern</a:t>
            </a:r>
          </a:p>
          <a:p>
            <a:r>
              <a:rPr lang="en-US" dirty="0" smtClean="0"/>
              <a:t>We can’t influence others if our messages don’t break through the clutter to get attention</a:t>
            </a:r>
          </a:p>
          <a:p>
            <a:pPr lvl="1"/>
            <a:r>
              <a:rPr lang="en-US" i="1" dirty="0" smtClean="0"/>
              <a:t>How do you get people’s attention?</a:t>
            </a:r>
          </a:p>
          <a:p>
            <a:pPr lvl="1"/>
            <a:r>
              <a:rPr lang="en-US" i="1" dirty="0" smtClean="0"/>
              <a:t>How do you keep it?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0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Unexpected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Surprise</a:t>
            </a:r>
          </a:p>
          <a:p>
            <a:r>
              <a:rPr lang="en-US" dirty="0" smtClean="0"/>
              <a:t>Interest keeps our attention</a:t>
            </a:r>
          </a:p>
          <a:p>
            <a:pPr lvl="1"/>
            <a:r>
              <a:rPr lang="en-US" dirty="0" smtClean="0"/>
              <a:t>Identify the core of your message</a:t>
            </a:r>
          </a:p>
          <a:p>
            <a:pPr lvl="1"/>
            <a:r>
              <a:rPr lang="en-US" dirty="0" smtClean="0"/>
              <a:t>Figure out what is counter intuitive about it (i.e. unexpected implications of your core message)</a:t>
            </a:r>
          </a:p>
          <a:p>
            <a:pPr lvl="1"/>
            <a:r>
              <a:rPr lang="en-US" dirty="0" smtClean="0"/>
              <a:t>Communicate message in a way that creates surprise and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9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Concrete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024"/>
            <a:ext cx="8229600" cy="4791139"/>
          </a:xfrm>
        </p:spPr>
        <p:txBody>
          <a:bodyPr/>
          <a:lstStyle/>
          <a:p>
            <a:r>
              <a:rPr lang="en-US" dirty="0" smtClean="0"/>
              <a:t>What makes something concrete?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If you can examine </a:t>
            </a:r>
            <a:r>
              <a:rPr lang="en-US" dirty="0" smtClean="0"/>
              <a:t>or experience something </a:t>
            </a:r>
            <a:r>
              <a:rPr lang="en-US" dirty="0"/>
              <a:t>with your senses, it’s concrete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Concrete ideas are easer to understand and remember.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Concreteness makes targets transparent.</a:t>
            </a:r>
            <a:endParaRPr lang="en-US" dirty="0"/>
          </a:p>
          <a:p>
            <a:pPr lvl="1"/>
            <a:r>
              <a:rPr lang="en-US" dirty="0" smtClean="0"/>
              <a:t>“High performance” is abstract. </a:t>
            </a:r>
            <a:endParaRPr lang="en-US" dirty="0"/>
          </a:p>
          <a:p>
            <a:pPr lvl="1"/>
            <a:r>
              <a:rPr lang="en-US" dirty="0" smtClean="0"/>
              <a:t>“Great customer service” is abstract.</a:t>
            </a:r>
          </a:p>
          <a:p>
            <a:pPr lvl="1"/>
            <a:r>
              <a:rPr lang="en-US" dirty="0" smtClean="0"/>
              <a:t>“Participation in class” is abstract.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4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Concrete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Write down as many things that are white in color as you can think of in the next fifteen seconds.</a:t>
            </a:r>
          </a:p>
          <a:p>
            <a:r>
              <a:rPr lang="en-US" dirty="0" smtClean="0"/>
              <a:t>Step 2: Write down as many white things in your refrigerator as you can think of.</a:t>
            </a:r>
          </a:p>
          <a:p>
            <a:r>
              <a:rPr lang="en-US" b="1" i="1" dirty="0" smtClean="0"/>
              <a:t>Concreteness is a way of mobilizing and focusing your brain.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5209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Concrete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takes effort to speak concretely about a subject / task you know well.</a:t>
            </a:r>
          </a:p>
          <a:p>
            <a:r>
              <a:rPr lang="en-US" dirty="0" smtClean="0"/>
              <a:t>It is easy to loose awareness that we are talking like an expert (Curse of Knowledge).</a:t>
            </a:r>
          </a:p>
          <a:p>
            <a:r>
              <a:rPr lang="en-US" dirty="0" smtClean="0"/>
              <a:t>Effort in being concrete increases likelihood that other will understand.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843016"/>
            <a:ext cx="4885944" cy="878459"/>
          </a:xfrm>
        </p:spPr>
        <p:txBody>
          <a:bodyPr/>
          <a:lstStyle/>
          <a:p>
            <a:r>
              <a:rPr lang="en-US" dirty="0" err="1" smtClean="0"/>
              <a:t>D.Haney</a:t>
            </a:r>
            <a:r>
              <a:rPr lang="en-US" dirty="0" smtClean="0"/>
              <a:t>, "News That Ulcers Are Caused by Bacteria Travels Slowly to MDs," Buffalo News, Feb 11, 1996.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168"/>
            <a:ext cx="8229600" cy="4781995"/>
          </a:xfrm>
        </p:spPr>
        <p:txBody>
          <a:bodyPr/>
          <a:lstStyle/>
          <a:p>
            <a:r>
              <a:rPr lang="en-US" dirty="0" smtClean="0"/>
              <a:t>For a long time, the cause of ulcers was a mystery.</a:t>
            </a:r>
          </a:p>
          <a:p>
            <a:r>
              <a:rPr lang="en-US" dirty="0" smtClean="0"/>
              <a:t>Ulcers are caused by bacteria (</a:t>
            </a:r>
            <a:r>
              <a:rPr lang="en-US" i="1" dirty="0" err="1" smtClean="0"/>
              <a:t>H.pylori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ulcers were caused by bacteria, they could be cured by antibiotics!</a:t>
            </a:r>
          </a:p>
          <a:p>
            <a:r>
              <a:rPr lang="en-US" dirty="0" smtClean="0"/>
              <a:t>Improve the health and comfort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several hundred million people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Unfortunately, no one believed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9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Scientist had believed other theories for so long that they would not shift their perspective</a:t>
            </a:r>
          </a:p>
          <a:p>
            <a:r>
              <a:rPr lang="en-US" dirty="0" smtClean="0"/>
              <a:t>Warren was a staff pathologist and Marshall was a resident.</a:t>
            </a:r>
          </a:p>
          <a:p>
            <a:r>
              <a:rPr lang="en-US" dirty="0" smtClean="0"/>
              <a:t>The medical community expects important discoveries to come from world class research Universities </a:t>
            </a:r>
            <a:r>
              <a:rPr lang="en-US" i="1" dirty="0" smtClean="0"/>
              <a:t>not </a:t>
            </a:r>
            <a:r>
              <a:rPr lang="en-US" dirty="0" smtClean="0"/>
              <a:t>Perth.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8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168"/>
            <a:ext cx="8229600" cy="52395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1984 Marshall drank a glass filled with a billion </a:t>
            </a:r>
            <a:r>
              <a:rPr lang="en-US" i="1" dirty="0" err="1" smtClean="0"/>
              <a:t>H.plori</a:t>
            </a:r>
            <a:r>
              <a:rPr lang="en-US" i="1" dirty="0" smtClean="0"/>
              <a:t> </a:t>
            </a:r>
            <a:r>
              <a:rPr lang="en-US" dirty="0" smtClean="0"/>
              <a:t>“It tasted like swamp water”</a:t>
            </a:r>
          </a:p>
          <a:p>
            <a:r>
              <a:rPr lang="en-US" dirty="0"/>
              <a:t>E</a:t>
            </a:r>
            <a:r>
              <a:rPr lang="en-US" dirty="0" smtClean="0"/>
              <a:t>xperiencing pain, nausea and vomiting</a:t>
            </a:r>
          </a:p>
          <a:p>
            <a:r>
              <a:rPr lang="en-US" dirty="0" smtClean="0"/>
              <a:t>Cured himself with antibiotics – spurred subsequent research</a:t>
            </a:r>
          </a:p>
          <a:p>
            <a:r>
              <a:rPr lang="en-US" dirty="0" smtClean="0"/>
              <a:t>1994 the NIH endorsed the idea that antibiotics were the preferred treatment for ulcers</a:t>
            </a:r>
          </a:p>
          <a:p>
            <a:r>
              <a:rPr lang="en-US" dirty="0" smtClean="0"/>
              <a:t>2005 Marshall &amp; Warren received the Nobel Prize in </a:t>
            </a:r>
            <a:r>
              <a:rPr lang="en-US" dirty="0"/>
              <a:t>M</a:t>
            </a:r>
            <a:r>
              <a:rPr lang="en-US" dirty="0" smtClean="0"/>
              <a:t>edicine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2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Credibility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makes people believe ideas?</a:t>
            </a:r>
          </a:p>
          <a:p>
            <a:r>
              <a:rPr lang="en-US" dirty="0" smtClean="0"/>
              <a:t>Tap into:</a:t>
            </a:r>
          </a:p>
          <a:p>
            <a:pPr lvl="1"/>
            <a:r>
              <a:rPr lang="en-US" dirty="0" smtClean="0"/>
              <a:t>Authorities / experts (Stephen Hawking)</a:t>
            </a:r>
          </a:p>
          <a:p>
            <a:pPr lvl="1"/>
            <a:r>
              <a:rPr lang="en-US" dirty="0" smtClean="0"/>
              <a:t>Celebrities (Oprah book club)</a:t>
            </a:r>
          </a:p>
          <a:p>
            <a:pPr lvl="1"/>
            <a:r>
              <a:rPr lang="en-US" dirty="0" smtClean="0"/>
              <a:t>Anti-authorities: someone who does not have a vested interest</a:t>
            </a:r>
          </a:p>
          <a:p>
            <a:pPr lvl="2"/>
            <a:r>
              <a:rPr lang="en-US" dirty="0" smtClean="0"/>
              <a:t>The honesty and trustworthiness of our sources, not their status, allows them to act as authorities</a:t>
            </a:r>
            <a:endParaRPr lang="en-US" dirty="0"/>
          </a:p>
          <a:p>
            <a:pPr lvl="2"/>
            <a:r>
              <a:rPr lang="en-US" i="1" dirty="0" smtClean="0"/>
              <a:t>Who are the anti-authorities that you should tap into to convey your message?</a:t>
            </a:r>
          </a:p>
        </p:txBody>
      </p:sp>
    </p:spTree>
    <p:extLst>
      <p:ext uri="{BB962C8B-B14F-4D97-AF65-F5344CB8AC3E}">
        <p14:creationId xmlns:p14="http://schemas.microsoft.com/office/powerpoint/2010/main" val="253880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1912" y="2967335"/>
            <a:ext cx="5907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b="1" dirty="0" smtClean="0"/>
              <a:t>“</a:t>
            </a:r>
            <a:r>
              <a:rPr lang="en-US" b="1" dirty="0"/>
              <a:t>A lie can get halfway around the world before the truth can even get it’s boots on</a:t>
            </a:r>
            <a:r>
              <a:rPr lang="en-US" b="1" dirty="0" smtClean="0"/>
              <a:t>” - </a:t>
            </a:r>
            <a:r>
              <a:rPr lang="en-US" b="1" dirty="0"/>
              <a:t>Mark Twain </a:t>
            </a:r>
          </a:p>
        </p:txBody>
      </p:sp>
    </p:spTree>
    <p:extLst>
      <p:ext uri="{BB962C8B-B14F-4D97-AF65-F5344CB8AC3E}">
        <p14:creationId xmlns:p14="http://schemas.microsoft.com/office/powerpoint/2010/main" val="16486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Emotional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50" y="972344"/>
            <a:ext cx="3257550" cy="48768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“If I look at the mass, I will never act.” If I loo at one, I will”. Mother Theresa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34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5504688"/>
            <a:ext cx="4867656" cy="1216787"/>
          </a:xfrm>
        </p:spPr>
        <p:txBody>
          <a:bodyPr/>
          <a:lstStyle/>
          <a:p>
            <a:r>
              <a:rPr lang="en-US" dirty="0" err="1" smtClean="0"/>
              <a:t>D.Small</a:t>
            </a:r>
            <a:r>
              <a:rPr lang="en-US" dirty="0" smtClean="0"/>
              <a:t>, </a:t>
            </a:r>
            <a:r>
              <a:rPr lang="en-US" dirty="0" err="1" smtClean="0"/>
              <a:t>G.Loewenstein</a:t>
            </a:r>
            <a:r>
              <a:rPr lang="en-US" dirty="0" smtClean="0"/>
              <a:t>, and </a:t>
            </a:r>
            <a:r>
              <a:rPr lang="en-US" dirty="0" err="1" smtClean="0"/>
              <a:t>P.Slovis</a:t>
            </a:r>
            <a:r>
              <a:rPr lang="en-US" dirty="0" smtClean="0"/>
              <a:t>, "Can Insight Breed Callousness? The Impact of Learning About the Identifiable Victim Effect on Sympathy", working paper , University of Pennsylvania, 2005.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Emotional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Offered participants $5 to complete a survey</a:t>
            </a:r>
          </a:p>
          <a:p>
            <a:r>
              <a:rPr lang="en-US" dirty="0" smtClean="0"/>
              <a:t>When survey was completed participants’ were given a charity request letter</a:t>
            </a:r>
          </a:p>
          <a:p>
            <a:r>
              <a:rPr lang="en-US" dirty="0" smtClean="0"/>
              <a:t>Two versions (statistics/story)</a:t>
            </a:r>
          </a:p>
          <a:p>
            <a:r>
              <a:rPr lang="en-US" dirty="0" smtClean="0"/>
              <a:t>Statistics version - $1.14 the story version $2.38</a:t>
            </a:r>
          </a:p>
          <a:p>
            <a:r>
              <a:rPr lang="en-US" dirty="0" smtClean="0"/>
              <a:t>Avoid the “drop in the bucket affect”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10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Emotional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matters to people?</a:t>
            </a:r>
          </a:p>
          <a:p>
            <a:pPr lvl="1"/>
            <a:r>
              <a:rPr lang="en-US" dirty="0" smtClean="0"/>
              <a:t>People matter to themselves</a:t>
            </a:r>
          </a:p>
          <a:p>
            <a:pPr lvl="1"/>
            <a:r>
              <a:rPr lang="en-US" dirty="0" smtClean="0"/>
              <a:t>Invoke self – interest “WHIFF-Y”</a:t>
            </a:r>
          </a:p>
          <a:p>
            <a:pPr lvl="1"/>
            <a:r>
              <a:rPr lang="en-US" dirty="0" smtClean="0"/>
              <a:t>Invoke group interest – why would this matter to the group? </a:t>
            </a:r>
          </a:p>
          <a:p>
            <a:pPr lvl="1"/>
            <a:r>
              <a:rPr lang="en-US" dirty="0" smtClean="0"/>
              <a:t>Ask yourself the “three whys”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Stories are an effective teaching tool if they provide knowledge and motivation</a:t>
            </a:r>
          </a:p>
          <a:p>
            <a:r>
              <a:rPr lang="en-US" dirty="0" smtClean="0"/>
              <a:t>1990’s Subway launched a campaign to tout the healthiness of a new line of subs.</a:t>
            </a:r>
          </a:p>
          <a:p>
            <a:r>
              <a:rPr lang="en-US" dirty="0" smtClean="0"/>
              <a:t>Based on a statistic: 7 subs under 6 grams of fat. “7 Under 6”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8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Stories: The Subway Diet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Jared </a:t>
            </a:r>
            <a:r>
              <a:rPr lang="en-US" dirty="0" err="1" smtClean="0"/>
              <a:t>Fogle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4" y="2386584"/>
            <a:ext cx="2953512" cy="2277015"/>
          </a:xfrm>
        </p:spPr>
      </p:pic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Bloomington Subway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386584"/>
            <a:ext cx="3612007" cy="227701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49824"/>
            <a:ext cx="5132832" cy="1271651"/>
          </a:xfrm>
        </p:spPr>
        <p:txBody>
          <a:bodyPr/>
          <a:lstStyle/>
          <a:p>
            <a:r>
              <a:rPr lang="en-US" dirty="0" smtClean="0"/>
              <a:t>Murray, </a:t>
            </a:r>
            <a:r>
              <a:rPr lang="en-US" dirty="0" err="1" smtClean="0"/>
              <a:t>Rheana</a:t>
            </a:r>
            <a:r>
              <a:rPr lang="en-US" dirty="0" smtClean="0"/>
              <a:t> (June 9, 2013). "Subway commercial spokesman Jared </a:t>
            </a:r>
            <a:r>
              <a:rPr lang="en-US" dirty="0" err="1" smtClean="0"/>
              <a:t>Fogle</a:t>
            </a:r>
            <a:r>
              <a:rPr lang="en-US" dirty="0" smtClean="0"/>
              <a:t> marks 15 years of turkey subs and keeping the weight off". New York Daily News. Retrieved November 18, 2014.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first spot aired on January 1, 2000, introducing </a:t>
            </a:r>
            <a:r>
              <a:rPr lang="en-US" dirty="0" err="1"/>
              <a:t>Fogle</a:t>
            </a:r>
            <a:r>
              <a:rPr lang="en-US" dirty="0"/>
              <a:t> and his story, complete with a disclaimer: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The Subway diet, combined with a lot of walking, worked for Jared. We're not saying this is for everyone. You should check with your doctor before starting any diet program. But it worked for Jared</a:t>
            </a:r>
            <a:r>
              <a:rPr lang="en-US" dirty="0" smtClean="0"/>
              <a:t>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It’s simple. </a:t>
            </a:r>
            <a:r>
              <a:rPr lang="en-US" i="1" dirty="0" smtClean="0"/>
              <a:t>Eat </a:t>
            </a:r>
            <a:r>
              <a:rPr lang="en-US" i="1" smtClean="0"/>
              <a:t>subs lose </a:t>
            </a:r>
            <a:r>
              <a:rPr lang="en-US" i="1" dirty="0" smtClean="0"/>
              <a:t>weight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It’s unexpected: </a:t>
            </a:r>
            <a:r>
              <a:rPr lang="en-US" i="1" dirty="0" smtClean="0"/>
              <a:t>Loose weight eating fast food?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It’s concrete: </a:t>
            </a:r>
            <a:r>
              <a:rPr lang="en-US" i="1" dirty="0" smtClean="0"/>
              <a:t>Formula – eat only subs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It’s credible: </a:t>
            </a:r>
            <a:r>
              <a:rPr lang="en-US" i="1" dirty="0" smtClean="0"/>
              <a:t>Antiauthority truthfulness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It’s emotional: </a:t>
            </a:r>
            <a:r>
              <a:rPr lang="en-US" i="1" dirty="0" smtClean="0"/>
              <a:t> It is about Jared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It’s a story: </a:t>
            </a:r>
            <a:r>
              <a:rPr lang="en-US" i="1" dirty="0" smtClean="0"/>
              <a:t>He overcomes the odds and we can too!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Made to Stick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682496"/>
            <a:ext cx="2752344" cy="382851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091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906708"/>
            <a:ext cx="4648200" cy="814767"/>
          </a:xfrm>
        </p:spPr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.Newton</a:t>
            </a:r>
            <a:r>
              <a:rPr lang="en-US" dirty="0" smtClean="0"/>
              <a:t>, "Overconfidence in the communication of Intent: Heard and Unheard Melodies", Ph.D. </a:t>
            </a:r>
            <a:r>
              <a:rPr lang="en-US" dirty="0" err="1" smtClean="0"/>
              <a:t>diss</a:t>
            </a:r>
            <a:r>
              <a:rPr lang="en-US" dirty="0" smtClean="0"/>
              <a:t>.,Stanford University, 1990.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Curse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23944"/>
          </a:xfrm>
        </p:spPr>
        <p:txBody>
          <a:bodyPr/>
          <a:lstStyle/>
          <a:p>
            <a:r>
              <a:rPr lang="en-US" dirty="0" smtClean="0"/>
              <a:t>Once we know something, we find it hard to imagine what it is like not to know it.</a:t>
            </a:r>
          </a:p>
          <a:p>
            <a:r>
              <a:rPr lang="en-US" dirty="0" smtClean="0"/>
              <a:t>Information imbalance is a common occurrence. </a:t>
            </a:r>
          </a:p>
          <a:p>
            <a:r>
              <a:rPr lang="en-US" dirty="0" smtClean="0"/>
              <a:t>Tappers and listeners are managers and employees, professors and students, parents and children…….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203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815584"/>
            <a:ext cx="5562600" cy="905891"/>
          </a:xfrm>
        </p:spPr>
        <p:txBody>
          <a:bodyPr/>
          <a:lstStyle/>
          <a:p>
            <a:r>
              <a:rPr lang="en-US" dirty="0" err="1" smtClean="0"/>
              <a:t>C.Heath</a:t>
            </a:r>
            <a:r>
              <a:rPr lang="en-US" dirty="0" smtClean="0"/>
              <a:t>, </a:t>
            </a:r>
            <a:r>
              <a:rPr lang="en-US" dirty="0" err="1" smtClean="0"/>
              <a:t>D.Heath</a:t>
            </a:r>
            <a:r>
              <a:rPr lang="en-US" dirty="0" smtClean="0"/>
              <a:t> (2008) Made to stick: why some ideas survive and others die. Random House Publishing Group Inc., New York.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Principles of Sticky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2224"/>
            <a:ext cx="8229600" cy="3895027"/>
          </a:xfrm>
        </p:spPr>
        <p:txBody>
          <a:bodyPr/>
          <a:lstStyle/>
          <a:p>
            <a:r>
              <a:rPr lang="en-US" dirty="0" smtClean="0"/>
              <a:t>Simplicity</a:t>
            </a:r>
          </a:p>
          <a:p>
            <a:r>
              <a:rPr lang="en-US" dirty="0" smtClean="0"/>
              <a:t>Unexpectedness</a:t>
            </a:r>
          </a:p>
          <a:p>
            <a:r>
              <a:rPr lang="en-US" dirty="0" smtClean="0"/>
              <a:t>Concreteness</a:t>
            </a:r>
          </a:p>
          <a:p>
            <a:r>
              <a:rPr lang="en-US" dirty="0" smtClean="0"/>
              <a:t>Credibility</a:t>
            </a:r>
          </a:p>
          <a:p>
            <a:r>
              <a:rPr lang="en-US" dirty="0" smtClean="0"/>
              <a:t>Emotions</a:t>
            </a:r>
          </a:p>
          <a:p>
            <a:r>
              <a:rPr lang="en-US" dirty="0" smtClean="0"/>
              <a:t>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60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</a:t>
            </a:r>
            <a:r>
              <a:rPr lang="en-US" i="1" dirty="0" smtClean="0"/>
              <a:t>s</a:t>
            </a:r>
            <a:endParaRPr lang="en-US" i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62093"/>
              </p:ext>
            </p:extLst>
          </p:nvPr>
        </p:nvGraphicFramePr>
        <p:xfrm>
          <a:off x="2039112" y="1600200"/>
          <a:ext cx="515721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608"/>
                <a:gridCol w="25786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Message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Unexpected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Concrete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5-Point Star 8"/>
          <p:cNvSpPr/>
          <p:nvPr/>
        </p:nvSpPr>
        <p:spPr>
          <a:xfrm>
            <a:off x="5321808" y="1956816"/>
            <a:ext cx="914400" cy="320039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core at Southwest Airlines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212" y="2967831"/>
            <a:ext cx="3781425" cy="885825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Southwest has been consistently profitable for more then 30 years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Herb Keller “I can teach you the secret to running this airline in thirty seconds. This is it: We are THE low-fare airline. Once you understand that fact, you can make any decision about this company’s future as well as I can.”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Have fun at work – employees can put new ideas together to impact customer service</a:t>
            </a:r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5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69814"/>
            <a:ext cx="4264152" cy="851662"/>
          </a:xfrm>
        </p:spPr>
        <p:txBody>
          <a:bodyPr/>
          <a:lstStyle/>
          <a:p>
            <a:r>
              <a:rPr lang="en-US" dirty="0" smtClean="0"/>
              <a:t>P. </a:t>
            </a:r>
            <a:r>
              <a:rPr lang="en-US" dirty="0" err="1" smtClean="0"/>
              <a:t>Hernandi</a:t>
            </a:r>
            <a:r>
              <a:rPr lang="en-US" dirty="0" smtClean="0"/>
              <a:t>, </a:t>
            </a:r>
            <a:r>
              <a:rPr lang="en-US" dirty="0" err="1" smtClean="0"/>
              <a:t>F.Steen</a:t>
            </a:r>
            <a:r>
              <a:rPr lang="en-US" dirty="0" smtClean="0"/>
              <a:t>, "The Tropical Landscapes of Proverbial: A </a:t>
            </a:r>
            <a:r>
              <a:rPr lang="en-US" dirty="0" err="1" smtClean="0"/>
              <a:t>Crossdisciplinay</a:t>
            </a:r>
            <a:r>
              <a:rPr lang="en-US" dirty="0" smtClean="0"/>
              <a:t> Travelogue", Style 33 (1999): 1-20.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= Core + Compact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52" y="1838738"/>
            <a:ext cx="5486400" cy="3609975"/>
          </a:xfrm>
        </p:spPr>
      </p:pic>
    </p:spTree>
    <p:extLst>
      <p:ext uri="{BB962C8B-B14F-4D97-AF65-F5344CB8AC3E}">
        <p14:creationId xmlns:p14="http://schemas.microsoft.com/office/powerpoint/2010/main" val="13252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the Golden Rule?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“Do unto others as you would have them do unto you”</a:t>
            </a:r>
          </a:p>
          <a:p>
            <a:r>
              <a:rPr lang="en-US" dirty="0" smtClean="0"/>
              <a:t>Ideas that are compact enough to be catchy and meaningful enough to make a difference are remembered</a:t>
            </a:r>
          </a:p>
          <a:p>
            <a:r>
              <a:rPr lang="en-US" dirty="0" smtClean="0"/>
              <a:t>Compactness is essential – otherwise  information overload.</a:t>
            </a:r>
          </a:p>
          <a:p>
            <a:r>
              <a:rPr lang="en-US" dirty="0" smtClean="0"/>
              <a:t>How can you make your messages more simple (core + compact)?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2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FD Template.potx [Read-Only]" id="{F224D3AD-8DDC-4313-9920-59C66C44BBFD}" vid="{F4C2CDFE-DA2C-49D4-9B95-A6A9A2A252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861</TotalTime>
  <Words>1350</Words>
  <Application>Microsoft Office PowerPoint</Application>
  <PresentationFormat>On-screen Show (4:3)</PresentationFormat>
  <Paragraphs>175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Speaking to Influence Others</vt:lpstr>
      <vt:lpstr>PowerPoint Presentation</vt:lpstr>
      <vt:lpstr>Made to Stick</vt:lpstr>
      <vt:lpstr>The Curse of Knowledge</vt:lpstr>
      <vt:lpstr>Six Principles of Sticky Ideas</vt:lpstr>
      <vt:lpstr>SUCCESs</vt:lpstr>
      <vt:lpstr>Finding the core at Southwest Airlines</vt:lpstr>
      <vt:lpstr>Simple = Core + Compact</vt:lpstr>
      <vt:lpstr>What’s the Golden Rule?</vt:lpstr>
      <vt:lpstr>Unexpected</vt:lpstr>
      <vt:lpstr>Unexpected</vt:lpstr>
      <vt:lpstr>Unexpected</vt:lpstr>
      <vt:lpstr>Concrete</vt:lpstr>
      <vt:lpstr>Concrete</vt:lpstr>
      <vt:lpstr>Concrete</vt:lpstr>
      <vt:lpstr>Credible</vt:lpstr>
      <vt:lpstr>Credible</vt:lpstr>
      <vt:lpstr>Credible</vt:lpstr>
      <vt:lpstr>Finding Credibility</vt:lpstr>
      <vt:lpstr>Emotional</vt:lpstr>
      <vt:lpstr>Emotional</vt:lpstr>
      <vt:lpstr>Emotional</vt:lpstr>
      <vt:lpstr>Stories</vt:lpstr>
      <vt:lpstr>Stories: The Subway Diet</vt:lpstr>
      <vt:lpstr>Stories</vt:lpstr>
      <vt:lpstr>SUCCESs</vt:lpstr>
    </vt:vector>
  </TitlesOfParts>
  <Company>Washtenaw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Schmall,Sally</dc:creator>
  <cp:lastModifiedBy>Benin,Michelle</cp:lastModifiedBy>
  <cp:revision>58</cp:revision>
  <cp:lastPrinted>2015-01-05T18:31:55Z</cp:lastPrinted>
  <dcterms:created xsi:type="dcterms:W3CDTF">2014-05-02T18:46:56Z</dcterms:created>
  <dcterms:modified xsi:type="dcterms:W3CDTF">2015-01-26T14:52:40Z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16AF2BB5-4740-45EF-A50D-5129E25EC820</vt:lpwstr>
  </property>
  <property fmtid="{D5CDD505-2E9C-101B-9397-08002B2CF9AE}" pid="3" name="ArticulatePath">
    <vt:lpwstr>VA Leadership Presentation final</vt:lpwstr>
  </property>
</Properties>
</file>