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261" r:id="rId4"/>
    <p:sldId id="262" r:id="rId5"/>
    <p:sldId id="263" r:id="rId6"/>
    <p:sldId id="274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5" r:id="rId15"/>
    <p:sldId id="276" r:id="rId16"/>
    <p:sldId id="277" r:id="rId17"/>
    <p:sldId id="278" r:id="rId18"/>
    <p:sldId id="273" r:id="rId19"/>
    <p:sldId id="272" r:id="rId20"/>
    <p:sldId id="279" r:id="rId21"/>
    <p:sldId id="267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8" autoAdjust="0"/>
  </p:normalViewPr>
  <p:slideViewPr>
    <p:cSldViewPr snapToGrid="0" snapToObjects="1">
      <p:cViewPr varScale="1">
        <p:scale>
          <a:sx n="97" d="100"/>
          <a:sy n="97" d="100"/>
        </p:scale>
        <p:origin x="14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412DF1-AB6F-4C6F-92E4-C7813C7330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0AD622-E9F5-4DDB-AFFB-528190F93E77}">
      <dgm:prSet phldrT="[Text]"/>
      <dgm:spPr/>
      <dgm:t>
        <a:bodyPr/>
        <a:lstStyle/>
        <a:p>
          <a:r>
            <a:rPr lang="en-US" dirty="0" smtClean="0"/>
            <a:t>Increase student registration</a:t>
          </a:r>
          <a:endParaRPr lang="en-US" dirty="0"/>
        </a:p>
      </dgm:t>
    </dgm:pt>
    <dgm:pt modelId="{F077879E-5168-48B0-88F6-CF0B7485AD53}" type="parTrans" cxnId="{700D43D4-3F4A-4120-AA39-E757739D3935}">
      <dgm:prSet/>
      <dgm:spPr/>
      <dgm:t>
        <a:bodyPr/>
        <a:lstStyle/>
        <a:p>
          <a:endParaRPr lang="en-US"/>
        </a:p>
      </dgm:t>
    </dgm:pt>
    <dgm:pt modelId="{AAC7D166-CEB0-4DE4-B531-C3D60661F64E}" type="sibTrans" cxnId="{700D43D4-3F4A-4120-AA39-E757739D3935}">
      <dgm:prSet/>
      <dgm:spPr/>
      <dgm:t>
        <a:bodyPr/>
        <a:lstStyle/>
        <a:p>
          <a:endParaRPr lang="en-US"/>
        </a:p>
      </dgm:t>
    </dgm:pt>
    <dgm:pt modelId="{8D43E5AC-CB08-48E4-9032-571D629990AD}">
      <dgm:prSet phldrT="[Text]"/>
      <dgm:spPr/>
      <dgm:t>
        <a:bodyPr/>
        <a:lstStyle/>
        <a:p>
          <a:r>
            <a:rPr lang="en-US" dirty="0" smtClean="0"/>
            <a:t>Increase awareness of available classes</a:t>
          </a:r>
          <a:endParaRPr lang="en-US" dirty="0"/>
        </a:p>
      </dgm:t>
    </dgm:pt>
    <dgm:pt modelId="{6B762B94-525B-4690-8FC0-7D146EB8ADE6}" type="parTrans" cxnId="{734E8AB9-DF39-48FE-B480-5558BA6D0B17}">
      <dgm:prSet/>
      <dgm:spPr/>
      <dgm:t>
        <a:bodyPr/>
        <a:lstStyle/>
        <a:p>
          <a:endParaRPr lang="en-US"/>
        </a:p>
      </dgm:t>
    </dgm:pt>
    <dgm:pt modelId="{91E8A387-BBCB-4120-8997-D7E05BA539A1}" type="sibTrans" cxnId="{734E8AB9-DF39-48FE-B480-5558BA6D0B17}">
      <dgm:prSet/>
      <dgm:spPr/>
      <dgm:t>
        <a:bodyPr/>
        <a:lstStyle/>
        <a:p>
          <a:endParaRPr lang="en-US"/>
        </a:p>
      </dgm:t>
    </dgm:pt>
    <dgm:pt modelId="{B810FB4B-79D7-429A-A87E-4F7CDA899F66}">
      <dgm:prSet phldrT="[Text]"/>
      <dgm:spPr/>
      <dgm:t>
        <a:bodyPr/>
        <a:lstStyle/>
        <a:p>
          <a:r>
            <a:rPr lang="en-US" dirty="0" smtClean="0"/>
            <a:t>Improve our marketing</a:t>
          </a:r>
          <a:endParaRPr lang="en-US" dirty="0"/>
        </a:p>
      </dgm:t>
    </dgm:pt>
    <dgm:pt modelId="{66D78BBC-A238-498E-AB03-A4F478ED9A9F}" type="parTrans" cxnId="{9312275C-1D93-453F-B98C-D0F9BB927E54}">
      <dgm:prSet/>
      <dgm:spPr/>
      <dgm:t>
        <a:bodyPr/>
        <a:lstStyle/>
        <a:p>
          <a:endParaRPr lang="en-US"/>
        </a:p>
      </dgm:t>
    </dgm:pt>
    <dgm:pt modelId="{F5A52971-3449-4E8F-8444-9BFE533817DF}" type="sibTrans" cxnId="{9312275C-1D93-453F-B98C-D0F9BB927E54}">
      <dgm:prSet/>
      <dgm:spPr/>
      <dgm:t>
        <a:bodyPr/>
        <a:lstStyle/>
        <a:p>
          <a:endParaRPr lang="en-US"/>
        </a:p>
      </dgm:t>
    </dgm:pt>
    <dgm:pt modelId="{7D1AA9DE-5266-42D5-8E61-D6786CFC796E}" type="pres">
      <dgm:prSet presAssocID="{A9412DF1-AB6F-4C6F-92E4-C7813C733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F1D5B1-8419-4428-9AF3-157AD486A7FB}" type="pres">
      <dgm:prSet presAssocID="{170AD622-E9F5-4DDB-AFFB-528190F93E77}" presName="parentLin" presStyleCnt="0"/>
      <dgm:spPr/>
    </dgm:pt>
    <dgm:pt modelId="{0B14E28F-78C3-4453-83C4-50757E5EBD12}" type="pres">
      <dgm:prSet presAssocID="{170AD622-E9F5-4DDB-AFFB-528190F93E7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93B8B3C-64A1-4A30-980C-999EFE161F6D}" type="pres">
      <dgm:prSet presAssocID="{170AD622-E9F5-4DDB-AFFB-528190F93E7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69700E-8522-4A53-B472-6305298704F5}" type="pres">
      <dgm:prSet presAssocID="{170AD622-E9F5-4DDB-AFFB-528190F93E77}" presName="negativeSpace" presStyleCnt="0"/>
      <dgm:spPr/>
    </dgm:pt>
    <dgm:pt modelId="{B1CA1C7C-6258-4D29-9579-94C0C6169288}" type="pres">
      <dgm:prSet presAssocID="{170AD622-E9F5-4DDB-AFFB-528190F93E77}" presName="childText" presStyleLbl="conFgAcc1" presStyleIdx="0" presStyleCnt="3">
        <dgm:presLayoutVars>
          <dgm:bulletEnabled val="1"/>
        </dgm:presLayoutVars>
      </dgm:prSet>
      <dgm:spPr/>
    </dgm:pt>
    <dgm:pt modelId="{1C94A518-8757-4D21-9882-503B247938E3}" type="pres">
      <dgm:prSet presAssocID="{AAC7D166-CEB0-4DE4-B531-C3D60661F64E}" presName="spaceBetweenRectangles" presStyleCnt="0"/>
      <dgm:spPr/>
    </dgm:pt>
    <dgm:pt modelId="{530989D3-CB30-4CF7-81A6-7754E594C5E0}" type="pres">
      <dgm:prSet presAssocID="{8D43E5AC-CB08-48E4-9032-571D629990AD}" presName="parentLin" presStyleCnt="0"/>
      <dgm:spPr/>
    </dgm:pt>
    <dgm:pt modelId="{4C7A31DE-F1CD-47BF-896D-6096EB6C856C}" type="pres">
      <dgm:prSet presAssocID="{8D43E5AC-CB08-48E4-9032-571D629990A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2701C35-7E2A-44DE-B69B-9D692C23AA75}" type="pres">
      <dgm:prSet presAssocID="{8D43E5AC-CB08-48E4-9032-571D629990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FE5855-F863-4103-A38D-92D3FD2CEBFD}" type="pres">
      <dgm:prSet presAssocID="{8D43E5AC-CB08-48E4-9032-571D629990AD}" presName="negativeSpace" presStyleCnt="0"/>
      <dgm:spPr/>
    </dgm:pt>
    <dgm:pt modelId="{3A4D04FC-55FF-4C9A-9471-AEE456C1FF07}" type="pres">
      <dgm:prSet presAssocID="{8D43E5AC-CB08-48E4-9032-571D629990AD}" presName="childText" presStyleLbl="conFgAcc1" presStyleIdx="1" presStyleCnt="3">
        <dgm:presLayoutVars>
          <dgm:bulletEnabled val="1"/>
        </dgm:presLayoutVars>
      </dgm:prSet>
      <dgm:spPr/>
    </dgm:pt>
    <dgm:pt modelId="{D28025DB-C0AE-4ABD-9AE0-4AB75BF92110}" type="pres">
      <dgm:prSet presAssocID="{91E8A387-BBCB-4120-8997-D7E05BA539A1}" presName="spaceBetweenRectangles" presStyleCnt="0"/>
      <dgm:spPr/>
    </dgm:pt>
    <dgm:pt modelId="{E4E9E815-3004-4688-84EC-1B639DA1DFFF}" type="pres">
      <dgm:prSet presAssocID="{B810FB4B-79D7-429A-A87E-4F7CDA899F66}" presName="parentLin" presStyleCnt="0"/>
      <dgm:spPr/>
    </dgm:pt>
    <dgm:pt modelId="{39906F21-7126-49D8-BC34-290616F95184}" type="pres">
      <dgm:prSet presAssocID="{B810FB4B-79D7-429A-A87E-4F7CDA899F6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5D7BFAA-CD82-481C-8D08-04832B407A67}" type="pres">
      <dgm:prSet presAssocID="{B810FB4B-79D7-429A-A87E-4F7CDA899F6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506590-C973-4073-BA76-23CFC3E92293}" type="pres">
      <dgm:prSet presAssocID="{B810FB4B-79D7-429A-A87E-4F7CDA899F66}" presName="negativeSpace" presStyleCnt="0"/>
      <dgm:spPr/>
    </dgm:pt>
    <dgm:pt modelId="{636487CE-5749-4846-B3F0-7EAAD7309456}" type="pres">
      <dgm:prSet presAssocID="{B810FB4B-79D7-429A-A87E-4F7CDA899F6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13ECD2B-2FEB-406A-AE65-F54E951EB522}" type="presOf" srcId="{8D43E5AC-CB08-48E4-9032-571D629990AD}" destId="{4C7A31DE-F1CD-47BF-896D-6096EB6C856C}" srcOrd="0" destOrd="0" presId="urn:microsoft.com/office/officeart/2005/8/layout/list1"/>
    <dgm:cxn modelId="{C43FCA5D-B747-46BA-8858-E8850B09E7DC}" type="presOf" srcId="{170AD622-E9F5-4DDB-AFFB-528190F93E77}" destId="{0B14E28F-78C3-4453-83C4-50757E5EBD12}" srcOrd="0" destOrd="0" presId="urn:microsoft.com/office/officeart/2005/8/layout/list1"/>
    <dgm:cxn modelId="{700D43D4-3F4A-4120-AA39-E757739D3935}" srcId="{A9412DF1-AB6F-4C6F-92E4-C7813C73301D}" destId="{170AD622-E9F5-4DDB-AFFB-528190F93E77}" srcOrd="0" destOrd="0" parTransId="{F077879E-5168-48B0-88F6-CF0B7485AD53}" sibTransId="{AAC7D166-CEB0-4DE4-B531-C3D60661F64E}"/>
    <dgm:cxn modelId="{15E1A6A8-C9FD-422C-B802-E803BE970454}" type="presOf" srcId="{B810FB4B-79D7-429A-A87E-4F7CDA899F66}" destId="{95D7BFAA-CD82-481C-8D08-04832B407A67}" srcOrd="1" destOrd="0" presId="urn:microsoft.com/office/officeart/2005/8/layout/list1"/>
    <dgm:cxn modelId="{CF282044-45CC-4B30-903B-478D99A51E81}" type="presOf" srcId="{8D43E5AC-CB08-48E4-9032-571D629990AD}" destId="{12701C35-7E2A-44DE-B69B-9D692C23AA75}" srcOrd="1" destOrd="0" presId="urn:microsoft.com/office/officeart/2005/8/layout/list1"/>
    <dgm:cxn modelId="{A63C8A05-BE70-464F-94B8-7FEC757273C9}" type="presOf" srcId="{A9412DF1-AB6F-4C6F-92E4-C7813C73301D}" destId="{7D1AA9DE-5266-42D5-8E61-D6786CFC796E}" srcOrd="0" destOrd="0" presId="urn:microsoft.com/office/officeart/2005/8/layout/list1"/>
    <dgm:cxn modelId="{E24A4CBA-13DC-4EFB-BD17-75B777DAABC9}" type="presOf" srcId="{170AD622-E9F5-4DDB-AFFB-528190F93E77}" destId="{B93B8B3C-64A1-4A30-980C-999EFE161F6D}" srcOrd="1" destOrd="0" presId="urn:microsoft.com/office/officeart/2005/8/layout/list1"/>
    <dgm:cxn modelId="{9312275C-1D93-453F-B98C-D0F9BB927E54}" srcId="{A9412DF1-AB6F-4C6F-92E4-C7813C73301D}" destId="{B810FB4B-79D7-429A-A87E-4F7CDA899F66}" srcOrd="2" destOrd="0" parTransId="{66D78BBC-A238-498E-AB03-A4F478ED9A9F}" sibTransId="{F5A52971-3449-4E8F-8444-9BFE533817DF}"/>
    <dgm:cxn modelId="{734E8AB9-DF39-48FE-B480-5558BA6D0B17}" srcId="{A9412DF1-AB6F-4C6F-92E4-C7813C73301D}" destId="{8D43E5AC-CB08-48E4-9032-571D629990AD}" srcOrd="1" destOrd="0" parTransId="{6B762B94-525B-4690-8FC0-7D146EB8ADE6}" sibTransId="{91E8A387-BBCB-4120-8997-D7E05BA539A1}"/>
    <dgm:cxn modelId="{95B2D906-4202-43FF-A704-C37933F70222}" type="presOf" srcId="{B810FB4B-79D7-429A-A87E-4F7CDA899F66}" destId="{39906F21-7126-49D8-BC34-290616F95184}" srcOrd="0" destOrd="0" presId="urn:microsoft.com/office/officeart/2005/8/layout/list1"/>
    <dgm:cxn modelId="{B45D866B-2FF1-4891-8D82-3D0AE1F2E7F8}" type="presParOf" srcId="{7D1AA9DE-5266-42D5-8E61-D6786CFC796E}" destId="{A1F1D5B1-8419-4428-9AF3-157AD486A7FB}" srcOrd="0" destOrd="0" presId="urn:microsoft.com/office/officeart/2005/8/layout/list1"/>
    <dgm:cxn modelId="{0A53D109-10C5-4289-A9EA-4DF6105E06FD}" type="presParOf" srcId="{A1F1D5B1-8419-4428-9AF3-157AD486A7FB}" destId="{0B14E28F-78C3-4453-83C4-50757E5EBD12}" srcOrd="0" destOrd="0" presId="urn:microsoft.com/office/officeart/2005/8/layout/list1"/>
    <dgm:cxn modelId="{FFBA9F07-41B0-4D72-9D72-7397AAC89944}" type="presParOf" srcId="{A1F1D5B1-8419-4428-9AF3-157AD486A7FB}" destId="{B93B8B3C-64A1-4A30-980C-999EFE161F6D}" srcOrd="1" destOrd="0" presId="urn:microsoft.com/office/officeart/2005/8/layout/list1"/>
    <dgm:cxn modelId="{F0AF57E0-DC89-4670-9C8E-E40F1E33328C}" type="presParOf" srcId="{7D1AA9DE-5266-42D5-8E61-D6786CFC796E}" destId="{1069700E-8522-4A53-B472-6305298704F5}" srcOrd="1" destOrd="0" presId="urn:microsoft.com/office/officeart/2005/8/layout/list1"/>
    <dgm:cxn modelId="{F58E9475-C66D-4145-B218-44A463811993}" type="presParOf" srcId="{7D1AA9DE-5266-42D5-8E61-D6786CFC796E}" destId="{B1CA1C7C-6258-4D29-9579-94C0C6169288}" srcOrd="2" destOrd="0" presId="urn:microsoft.com/office/officeart/2005/8/layout/list1"/>
    <dgm:cxn modelId="{32B0D1AA-E451-4EAB-8F1B-6EC8EC48C055}" type="presParOf" srcId="{7D1AA9DE-5266-42D5-8E61-D6786CFC796E}" destId="{1C94A518-8757-4D21-9882-503B247938E3}" srcOrd="3" destOrd="0" presId="urn:microsoft.com/office/officeart/2005/8/layout/list1"/>
    <dgm:cxn modelId="{1299E668-C217-4170-9E29-65535EE701B9}" type="presParOf" srcId="{7D1AA9DE-5266-42D5-8E61-D6786CFC796E}" destId="{530989D3-CB30-4CF7-81A6-7754E594C5E0}" srcOrd="4" destOrd="0" presId="urn:microsoft.com/office/officeart/2005/8/layout/list1"/>
    <dgm:cxn modelId="{1ADE7B11-89D0-4CC3-AE5E-266713617A71}" type="presParOf" srcId="{530989D3-CB30-4CF7-81A6-7754E594C5E0}" destId="{4C7A31DE-F1CD-47BF-896D-6096EB6C856C}" srcOrd="0" destOrd="0" presId="urn:microsoft.com/office/officeart/2005/8/layout/list1"/>
    <dgm:cxn modelId="{3243F9A2-61A8-48DA-8CC7-134E309A2CA4}" type="presParOf" srcId="{530989D3-CB30-4CF7-81A6-7754E594C5E0}" destId="{12701C35-7E2A-44DE-B69B-9D692C23AA75}" srcOrd="1" destOrd="0" presId="urn:microsoft.com/office/officeart/2005/8/layout/list1"/>
    <dgm:cxn modelId="{A0DBC1BB-8D21-48E7-807B-758AA6564411}" type="presParOf" srcId="{7D1AA9DE-5266-42D5-8E61-D6786CFC796E}" destId="{80FE5855-F863-4103-A38D-92D3FD2CEBFD}" srcOrd="5" destOrd="0" presId="urn:microsoft.com/office/officeart/2005/8/layout/list1"/>
    <dgm:cxn modelId="{80A2F010-AF12-486E-ABCE-637C5ABA79BF}" type="presParOf" srcId="{7D1AA9DE-5266-42D5-8E61-D6786CFC796E}" destId="{3A4D04FC-55FF-4C9A-9471-AEE456C1FF07}" srcOrd="6" destOrd="0" presId="urn:microsoft.com/office/officeart/2005/8/layout/list1"/>
    <dgm:cxn modelId="{01F55C44-53B2-40ED-B9D0-6C6F49FC13D4}" type="presParOf" srcId="{7D1AA9DE-5266-42D5-8E61-D6786CFC796E}" destId="{D28025DB-C0AE-4ABD-9AE0-4AB75BF92110}" srcOrd="7" destOrd="0" presId="urn:microsoft.com/office/officeart/2005/8/layout/list1"/>
    <dgm:cxn modelId="{D3853C27-C87A-442D-A12F-2C41195748CE}" type="presParOf" srcId="{7D1AA9DE-5266-42D5-8E61-D6786CFC796E}" destId="{E4E9E815-3004-4688-84EC-1B639DA1DFFF}" srcOrd="8" destOrd="0" presId="urn:microsoft.com/office/officeart/2005/8/layout/list1"/>
    <dgm:cxn modelId="{FC9B8D68-D976-4C3D-B8D1-5A328D2C4EE8}" type="presParOf" srcId="{E4E9E815-3004-4688-84EC-1B639DA1DFFF}" destId="{39906F21-7126-49D8-BC34-290616F95184}" srcOrd="0" destOrd="0" presId="urn:microsoft.com/office/officeart/2005/8/layout/list1"/>
    <dgm:cxn modelId="{6B449F3A-6B95-438D-B404-5C9BF7E6A271}" type="presParOf" srcId="{E4E9E815-3004-4688-84EC-1B639DA1DFFF}" destId="{95D7BFAA-CD82-481C-8D08-04832B407A67}" srcOrd="1" destOrd="0" presId="urn:microsoft.com/office/officeart/2005/8/layout/list1"/>
    <dgm:cxn modelId="{B6093171-F321-4153-86DF-42E845D9F519}" type="presParOf" srcId="{7D1AA9DE-5266-42D5-8E61-D6786CFC796E}" destId="{47506590-C973-4073-BA76-23CFC3E92293}" srcOrd="9" destOrd="0" presId="urn:microsoft.com/office/officeart/2005/8/layout/list1"/>
    <dgm:cxn modelId="{0A869C6C-8DCA-42D9-83EE-A9988C5455A9}" type="presParOf" srcId="{7D1AA9DE-5266-42D5-8E61-D6786CFC796E}" destId="{636487CE-5749-4846-B3F0-7EAAD730945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3E6D7-8E7C-4F3F-9EFD-EDE3752F33F8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66E5F-9BF2-49DC-8833-0A974FC38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57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failed projects suffer from one or more six dangerous but common planning mistakes:.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group to brainstorm what they are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24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Creating a purpose statement is a critical part of project design.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Designing projects from the purpose perspective helps you determine what set of outcomes you need to reach that purpose.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41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The focus is not on sequential logic but rather casual or strategic logic.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8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 smtClean="0"/>
              <a:t>Objective trees are visual tools that organize multiple and parallel objectives using the If – Then logic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71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 smtClean="0"/>
              <a:t>The systems thinking perspective built into the log frame recognizes that every project is part of a larger system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1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55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even numbered measures are the most valid.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None of the odd numbered measures passes the validity test.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66E5F-9BF2-49DC-8833-0A974FC38A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01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WF_PP_Temp0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8" y="2439214"/>
            <a:ext cx="9156038" cy="4430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09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586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8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6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7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9008"/>
            <a:ext cx="8229600" cy="72862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6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3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3008313" cy="7393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5764"/>
            <a:ext cx="5111750" cy="5430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8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02519"/>
            <a:ext cx="5486400" cy="40250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4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7E89-4C22-5341-A5C9-4A6B26C72575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6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Project Management for Everyday Success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 Sally </a:t>
            </a:r>
            <a:r>
              <a:rPr lang="en-US" sz="2700" dirty="0" err="1" smtClean="0"/>
              <a:t>Schmall</a:t>
            </a:r>
            <a:r>
              <a:rPr lang="en-US" sz="2700" dirty="0" smtClean="0"/>
              <a:t>, Organizational Development Manager</a:t>
            </a:r>
            <a:br>
              <a:rPr lang="en-US" sz="2700" dirty="0" smtClean="0"/>
            </a:br>
            <a:r>
              <a:rPr lang="en-US" sz="2700" i="1" dirty="0" smtClean="0"/>
              <a:t>presented on behalf of Strategic Priority 1 committee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263205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Objectives Trees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056030"/>
              </p:ext>
            </p:extLst>
          </p:nvPr>
        </p:nvGraphicFramePr>
        <p:xfrm>
          <a:off x="1524000" y="1788694"/>
          <a:ext cx="6096000" cy="479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752375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Career Planning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Become a Golf Pro</a:t>
                      </a:r>
                      <a:endParaRPr lang="en-US" dirty="0"/>
                    </a:p>
                  </a:txBody>
                  <a:tcPr/>
                </a:tc>
              </a:tr>
              <a:tr h="752375"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 lots of money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dirty="0" smtClean="0"/>
                        <a:t>have fun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Become the #1 golfer in the world</a:t>
                      </a:r>
                      <a:endParaRPr lang="en-US" dirty="0"/>
                    </a:p>
                  </a:txBody>
                  <a:tcPr/>
                </a:tc>
              </a:tr>
              <a:tr h="752375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career mobility and market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Become a tournament golfer</a:t>
                      </a:r>
                      <a:endParaRPr lang="en-US" dirty="0"/>
                    </a:p>
                  </a:txBody>
                  <a:tcPr/>
                </a:tc>
              </a:tr>
              <a:tr h="752375">
                <a:tc>
                  <a:txBody>
                    <a:bodyPr/>
                    <a:lstStyle/>
                    <a:p>
                      <a:r>
                        <a:rPr lang="en-US" dirty="0" smtClean="0"/>
                        <a:t>Outcomes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New skills developed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Professional</a:t>
                      </a:r>
                      <a:r>
                        <a:rPr lang="en-US" baseline="0" dirty="0" smtClean="0"/>
                        <a:t> network expanded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Improve my golf skills</a:t>
                      </a:r>
                      <a:endParaRPr lang="en-US" dirty="0"/>
                    </a:p>
                  </a:txBody>
                  <a:tcPr/>
                </a:tc>
              </a:tr>
              <a:tr h="752375"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1.1 Attend conferences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 smtClean="0"/>
                        <a:t>1.2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Take a</a:t>
                      </a:r>
                      <a:r>
                        <a:rPr lang="en-US" baseline="0" dirty="0" smtClean="0"/>
                        <a:t>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r>
                        <a:rPr lang="en-US" baseline="0" dirty="0" smtClean="0"/>
                        <a:t> Buy new clubs</a:t>
                      </a:r>
                    </a:p>
                    <a:p>
                      <a:r>
                        <a:rPr lang="en-US" baseline="0" dirty="0" smtClean="0"/>
                        <a:t>1.2 Practice daily</a:t>
                      </a:r>
                    </a:p>
                    <a:p>
                      <a:r>
                        <a:rPr lang="en-US" baseline="0" dirty="0" smtClean="0"/>
                        <a:t>1.3 Take lessons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47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Logical Framework (Log Frame)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frame embraces </a:t>
            </a:r>
            <a:r>
              <a:rPr lang="en-US" dirty="0" smtClean="0">
                <a:solidFill>
                  <a:srgbClr val="FF0000"/>
                </a:solidFill>
              </a:rPr>
              <a:t>systems thinking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Log frame tool is the ideal starting point to help your team build an </a:t>
            </a:r>
            <a:r>
              <a:rPr lang="en-US" dirty="0" smtClean="0">
                <a:solidFill>
                  <a:srgbClr val="FF0000"/>
                </a:solidFill>
              </a:rPr>
              <a:t>iterative planning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implementation</a:t>
            </a:r>
            <a:r>
              <a:rPr lang="en-US" dirty="0" smtClean="0"/>
              <a:t> mindset.</a:t>
            </a:r>
          </a:p>
          <a:p>
            <a:r>
              <a:rPr lang="en-US" dirty="0" smtClean="0"/>
              <a:t>The log frame captures the </a:t>
            </a:r>
            <a:r>
              <a:rPr lang="en-US" dirty="0" smtClean="0">
                <a:solidFill>
                  <a:srgbClr val="FF0000"/>
                </a:solidFill>
              </a:rPr>
              <a:t>answers</a:t>
            </a:r>
            <a:r>
              <a:rPr lang="en-US" dirty="0" smtClean="0"/>
              <a:t> to the four </a:t>
            </a:r>
            <a:r>
              <a:rPr lang="en-US" dirty="0" smtClean="0">
                <a:solidFill>
                  <a:srgbClr val="FF0000"/>
                </a:solidFill>
              </a:rPr>
              <a:t>critical questions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9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Log Frame Matrix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428666"/>
              </p:ext>
            </p:extLst>
          </p:nvPr>
        </p:nvGraphicFramePr>
        <p:xfrm>
          <a:off x="898356" y="1355560"/>
          <a:ext cx="7860632" cy="523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158"/>
                <a:gridCol w="1965158"/>
                <a:gridCol w="1965158"/>
                <a:gridCol w="1965158"/>
              </a:tblGrid>
              <a:tr h="2849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Objectives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Success Measures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Assumptions</a:t>
                      </a:r>
                      <a:endParaRPr lang="en-US" sz="1600" dirty="0"/>
                    </a:p>
                  </a:txBody>
                  <a:tcPr/>
                </a:tc>
              </a:tr>
              <a:tr h="11399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Goal</a:t>
                      </a:r>
                    </a:p>
                    <a:p>
                      <a:r>
                        <a:rPr lang="en-US" sz="1600" dirty="0" smtClean="0"/>
                        <a:t>(Big picture-</a:t>
                      </a:r>
                      <a:r>
                        <a:rPr lang="en-US" sz="1600" baseline="0" dirty="0" smtClean="0"/>
                        <a:t> the what and why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Goal measures include quality, quantity,</a:t>
                      </a:r>
                      <a:r>
                        <a:rPr lang="en-US" sz="1600" baseline="0" dirty="0" smtClean="0"/>
                        <a:t> time. Evidence based and clear.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sources to monitor and verify goal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External conditions needed to reach the goal. Spot potential problems and address them.</a:t>
                      </a:r>
                      <a:endParaRPr lang="en-US" sz="1600" dirty="0"/>
                    </a:p>
                  </a:txBody>
                  <a:tcPr/>
                </a:tc>
              </a:tr>
              <a:tr h="11399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Purpose</a:t>
                      </a:r>
                    </a:p>
                    <a:p>
                      <a:r>
                        <a:rPr lang="en-US" sz="1600" dirty="0" smtClean="0"/>
                        <a:t>(Change expected from producing the outcomes)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Purpose measures include success conditions expected at the end of the project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11399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Outcomes</a:t>
                      </a:r>
                    </a:p>
                    <a:p>
                      <a:r>
                        <a:rPr lang="en-US" sz="1600" dirty="0" smtClean="0"/>
                        <a:t>(Specific results expected from inputs)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Outcome measures include description of completed outcomes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1399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Inputs</a:t>
                      </a:r>
                    </a:p>
                    <a:p>
                      <a:r>
                        <a:rPr lang="en-US" sz="1600" dirty="0" smtClean="0"/>
                        <a:t>(Responsibilities and</a:t>
                      </a:r>
                      <a:r>
                        <a:rPr lang="en-US" sz="1600" baseline="0" dirty="0" smtClean="0"/>
                        <a:t> tasks needed to produce outcomes)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Input measures include budget, resources, time and schedule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05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Today’s Workshop Log Frame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862449"/>
              </p:ext>
            </p:extLst>
          </p:nvPr>
        </p:nvGraphicFramePr>
        <p:xfrm>
          <a:off x="643890" y="1323476"/>
          <a:ext cx="7856220" cy="5152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055"/>
                <a:gridCol w="1964055"/>
                <a:gridCol w="1964055"/>
                <a:gridCol w="1964055"/>
              </a:tblGrid>
              <a:tr h="2841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Objectives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Success Measures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Verification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Assumptions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22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Goal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Deliver successful projects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Within next year: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Key project objectives reached on time, within budget, at required performance level.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Schedule and financial records</a:t>
                      </a:r>
                    </a:p>
                    <a:p>
                      <a:pPr marL="228600" marR="0" indent="-2286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log frames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Participants have projects to work on.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318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Purpose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Participants apply what they learned following workshop.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Within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 weeks after training 80% of participants have completed project designs using the Log Frame model.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1. Follow up surveys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1. Participants have opportunity to apply concepts.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2. Participants will complete and return surveys.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12889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Outcomes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Participants learn key PM concepts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the end of workshop 90% of participants can identify the four critical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questions and develop a log frame.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1. Workshop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 exercises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2. Participant feedback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Participants are motivated to learn.</a:t>
                      </a:r>
                    </a:p>
                    <a:p>
                      <a:pPr marL="228600" marR="0" indent="-2286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Instructor is competent to teach concepts.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1122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Inputs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Develop</a:t>
                      </a:r>
                      <a:r>
                        <a:rPr lang="en-US" sz="12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training materials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Materials are developed before the workshop.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1. Materials are printed 24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 hour prior to the workshop.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07000"/>
                        </a:lnSpc>
                        <a:buAutoNum type="arabicPeriod"/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Instructor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 will have time to develop materials.</a:t>
                      </a:r>
                    </a:p>
                    <a:p>
                      <a:pPr marL="228600" indent="-228600" algn="l">
                        <a:lnSpc>
                          <a:spcPct val="107000"/>
                        </a:lnSpc>
                        <a:buAutoNum type="arabicPeriod"/>
                      </a:pP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</a:rPr>
                        <a:t>The printing machine works.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Define and Align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draft list of objectives.</a:t>
            </a:r>
          </a:p>
          <a:p>
            <a:r>
              <a:rPr lang="en-US" dirty="0" smtClean="0"/>
              <a:t>Group your objectives into those you can make happen and those you cannot.</a:t>
            </a:r>
          </a:p>
          <a:p>
            <a:r>
              <a:rPr lang="en-US" dirty="0" smtClean="0"/>
              <a:t>Review for logical “if – then”.</a:t>
            </a:r>
          </a:p>
          <a:p>
            <a:r>
              <a:rPr lang="en-US" dirty="0" smtClean="0"/>
              <a:t>Select the highest objective and make it the Goal. Identify 1 – 2 outcomes that you know will be necessary. Then create a purpose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62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Develop Success Measures and Verific</a:t>
            </a:r>
            <a:r>
              <a:rPr lang="en-US" dirty="0" smtClean="0"/>
              <a:t>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1095"/>
            <a:ext cx="8229600" cy="418506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Valid – </a:t>
            </a:r>
            <a:r>
              <a:rPr lang="en-US" dirty="0" smtClean="0"/>
              <a:t>They accurately measure the objectives.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Verifiable – </a:t>
            </a:r>
            <a:r>
              <a:rPr lang="en-US" dirty="0" smtClean="0"/>
              <a:t>Clear, non subjective evidence.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Targeted – </a:t>
            </a:r>
            <a:r>
              <a:rPr lang="en-US" dirty="0" smtClean="0"/>
              <a:t>Quality, quantity and time targets pinned down.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Independent – </a:t>
            </a:r>
            <a:r>
              <a:rPr lang="en-US" dirty="0" smtClean="0"/>
              <a:t>Each level has separate measures.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13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Choose Valid Measures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335279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Success Measures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Verification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An</a:t>
                      </a:r>
                      <a:r>
                        <a:rPr lang="en-US" baseline="0" dirty="0" smtClean="0"/>
                        <a:t> effective and customer responsive department.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Fully staffed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Achieves objectives in annual plan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Comfortable and efficient facilities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Operates within budget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People arrive at work on time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Meets customers expectations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High morale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Provides results within “X” days of request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Admired by the boss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Which 4 of these nine measures seem most valid?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48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Adding Verification Makes Measures Trackable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883633"/>
              </p:ext>
            </p:extLst>
          </p:nvPr>
        </p:nvGraphicFramePr>
        <p:xfrm>
          <a:off x="457200" y="1868488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48669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Success Measures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Verification</a:t>
                      </a:r>
                      <a:endParaRPr lang="en-US" dirty="0"/>
                    </a:p>
                  </a:txBody>
                  <a:tcPr/>
                </a:tc>
              </a:tr>
              <a:tr h="3181011">
                <a:tc>
                  <a:txBody>
                    <a:bodyPr/>
                    <a:lstStyle/>
                    <a:p>
                      <a:r>
                        <a:rPr lang="en-US" dirty="0" smtClean="0"/>
                        <a:t>An</a:t>
                      </a:r>
                      <a:r>
                        <a:rPr lang="en-US" baseline="0" dirty="0" smtClean="0"/>
                        <a:t> effective and customer responsive department.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dirty="0" smtClean="0"/>
                        <a:t>Achieves objectives in annual plan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dirty="0" smtClean="0"/>
                        <a:t>Operates within budget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dirty="0" smtClean="0"/>
                        <a:t>Meets customers expectations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dirty="0" smtClean="0"/>
                        <a:t>Provides results within “X” days of request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dirty="0" smtClean="0"/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dirty="0" smtClean="0"/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Quarterly and annual reviews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Monthly budget reports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Periodic customer survey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Tracking logs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37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Choosing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kind of data will be collected? How and how often?</a:t>
            </a:r>
          </a:p>
          <a:p>
            <a:r>
              <a:rPr lang="en-US" dirty="0" smtClean="0"/>
              <a:t>Who will collect the data?</a:t>
            </a:r>
          </a:p>
          <a:p>
            <a:r>
              <a:rPr lang="en-US" dirty="0" smtClean="0"/>
              <a:t>How will the data be turned into usable information?</a:t>
            </a:r>
          </a:p>
          <a:p>
            <a:r>
              <a:rPr lang="en-US" dirty="0" smtClean="0"/>
              <a:t>How will the information be used and by whom?</a:t>
            </a:r>
          </a:p>
          <a:p>
            <a:r>
              <a:rPr lang="en-US" dirty="0" smtClean="0"/>
              <a:t>What is the most cost effective and efficient means of verification?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Simply stating an assumption does not make it true. Always ask;</a:t>
            </a:r>
          </a:p>
          <a:p>
            <a:pPr lvl="1"/>
            <a:r>
              <a:rPr lang="en-US" dirty="0" smtClean="0"/>
              <a:t>Is this assumption reasonable?</a:t>
            </a:r>
          </a:p>
          <a:p>
            <a:pPr lvl="1"/>
            <a:r>
              <a:rPr lang="en-US" dirty="0" smtClean="0"/>
              <a:t>What are the odds it is valid? How do we know?</a:t>
            </a:r>
          </a:p>
          <a:p>
            <a:pPr lvl="1"/>
            <a:r>
              <a:rPr lang="en-US" dirty="0" smtClean="0"/>
              <a:t>How important is this Assumption to project success or failure?</a:t>
            </a:r>
          </a:p>
          <a:p>
            <a:pPr lvl="1"/>
            <a:r>
              <a:rPr lang="en-US" dirty="0" smtClean="0"/>
              <a:t>How can we influence the assumption in our favor?</a:t>
            </a:r>
            <a:endParaRPr lang="en-US" dirty="0"/>
          </a:p>
          <a:p>
            <a:pPr lvl="1"/>
            <a:r>
              <a:rPr lang="en-US" dirty="0" smtClean="0"/>
              <a:t>How can we design the project to minimize the impact of, or work around, the Assumption?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Smart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</a:t>
            </a:r>
            <a:r>
              <a:rPr lang="en-US" i="1" dirty="0" smtClean="0"/>
              <a:t>Fortune </a:t>
            </a:r>
            <a:r>
              <a:rPr lang="en-US" dirty="0" smtClean="0"/>
              <a:t>magazine, nearly 70 % of all projects fail.</a:t>
            </a:r>
          </a:p>
          <a:p>
            <a:r>
              <a:rPr lang="en-US" i="1" dirty="0" smtClean="0"/>
              <a:t>NASA </a:t>
            </a:r>
            <a:r>
              <a:rPr lang="en-US" dirty="0" smtClean="0"/>
              <a:t>Rule #15</a:t>
            </a:r>
          </a:p>
          <a:p>
            <a:r>
              <a:rPr lang="en-US" i="1" dirty="0" smtClean="0"/>
              <a:t>Remer’</a:t>
            </a:r>
            <a:r>
              <a:rPr lang="en-US" dirty="0" smtClean="0"/>
              <a:t>s rule of 10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Invest sufficient planning time and effort early because the cost savings are huge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3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Expressing Well Defined Assumptions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395305"/>
              </p:ext>
            </p:extLst>
          </p:nvPr>
        </p:nvGraphicFramePr>
        <p:xfrm>
          <a:off x="457200" y="1600200"/>
          <a:ext cx="82296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Vague Assumptions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 Stated</a:t>
                      </a:r>
                      <a:r>
                        <a:rPr lang="en-US" baseline="0" dirty="0" smtClean="0"/>
                        <a:t> Assumptions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Best Stated Assumptions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will support the project.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Sufficient resources available.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VP of Finance and will support the project.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System analysts</a:t>
                      </a:r>
                      <a:r>
                        <a:rPr lang="en-US" baseline="0" dirty="0" smtClean="0"/>
                        <a:t> are available to help with the project.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VP of Finance</a:t>
                      </a:r>
                      <a:r>
                        <a:rPr lang="en-US" baseline="0" dirty="0" smtClean="0"/>
                        <a:t> will allocate $100,000 by June 30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for this project.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??????????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9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Points Review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Project purpose expresses the important result or impact we expect the project to produce.</a:t>
            </a:r>
          </a:p>
          <a:p>
            <a:r>
              <a:rPr lang="en-US" dirty="0" smtClean="0"/>
              <a:t>Successful projects ask the four critical questions.</a:t>
            </a:r>
          </a:p>
          <a:p>
            <a:r>
              <a:rPr lang="en-US" dirty="0" smtClean="0"/>
              <a:t>Use “if – then” thinking to form strategic hypothesis and design sound steps and planning.</a:t>
            </a:r>
          </a:p>
          <a:p>
            <a:r>
              <a:rPr lang="en-US" dirty="0" smtClean="0"/>
              <a:t>Use Log Frames to clarify relationships among inputs, outcomes, purpose and goals.</a:t>
            </a:r>
          </a:p>
          <a:p>
            <a:r>
              <a:rPr lang="en-US" dirty="0" smtClean="0"/>
              <a:t>Reduce problems early by scrutinizing the assumptions.</a:t>
            </a:r>
          </a:p>
          <a:p>
            <a:r>
              <a:rPr lang="en-US" dirty="0" smtClean="0"/>
              <a:t>Take action early to manage assumptions.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6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 Dangerous Project Planning Mistakes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627" y="1600201"/>
            <a:ext cx="5830745" cy="4142874"/>
          </a:xfrm>
        </p:spPr>
      </p:pic>
    </p:spTree>
    <p:extLst>
      <p:ext uri="{BB962C8B-B14F-4D97-AF65-F5344CB8AC3E}">
        <p14:creationId xmlns:p14="http://schemas.microsoft.com/office/powerpoint/2010/main" val="54777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Dangerous Project Planning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Tolerating Vague Objectives </a:t>
            </a:r>
          </a:p>
          <a:p>
            <a:pPr marL="1257300" lvl="3" indent="0">
              <a:buNone/>
            </a:pPr>
            <a:r>
              <a:rPr lang="en-US" dirty="0" smtClean="0"/>
              <a:t>not enough thinking goes into clarifying objectives &amp; measures</a:t>
            </a:r>
          </a:p>
          <a:p>
            <a:pPr marL="514350" indent="-514350">
              <a:buAutoNum type="arabicParenR"/>
            </a:pPr>
            <a:r>
              <a:rPr lang="en-US" dirty="0" smtClean="0"/>
              <a:t> Ignoring environmental context  </a:t>
            </a:r>
          </a:p>
          <a:p>
            <a:pPr marL="1257300" lvl="3" indent="0">
              <a:buNone/>
            </a:pPr>
            <a:r>
              <a:rPr lang="en-US" dirty="0" smtClean="0"/>
              <a:t>identify and test assumptions </a:t>
            </a:r>
          </a:p>
          <a:p>
            <a:pPr marL="514350" indent="-514350">
              <a:buAutoNum type="arabicParenR"/>
            </a:pPr>
            <a:r>
              <a:rPr lang="en-US" dirty="0" smtClean="0"/>
              <a:t>Using limited tools and process </a:t>
            </a:r>
          </a:p>
          <a:p>
            <a:pPr marL="1257300" lvl="3" indent="0">
              <a:buNone/>
            </a:pPr>
            <a:r>
              <a:rPr lang="en-US" dirty="0" smtClean="0"/>
              <a:t>“when your only tool is a hammer, the whole world looks like a nail”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3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Dangerous Project Planning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4) Neglecting stakeholder interests  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    </a:t>
            </a:r>
            <a:r>
              <a:rPr lang="en-US" sz="2000" dirty="0" smtClean="0"/>
              <a:t>“people support what they help create”</a:t>
            </a:r>
          </a:p>
          <a:p>
            <a:pPr marL="0" indent="0">
              <a:buNone/>
            </a:pPr>
            <a:r>
              <a:rPr lang="en-US" dirty="0" smtClean="0"/>
              <a:t>5) One shot planning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sz="2000" dirty="0"/>
              <a:t>b</a:t>
            </a:r>
            <a:r>
              <a:rPr lang="en-US" sz="2000" dirty="0" smtClean="0"/>
              <a:t>e “cycle logical” – think, plan, act and assess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6) Mismanaging people dynamics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200" dirty="0" smtClean="0"/>
              <a:t>build in payoffs and grow the team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5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Aim for Project Purpose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Outcomes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Systems built or delivered.</a:t>
            </a:r>
          </a:p>
          <a:p>
            <a:r>
              <a:rPr lang="en-US" dirty="0" smtClean="0"/>
              <a:t>New data base developed.</a:t>
            </a:r>
          </a:p>
          <a:p>
            <a:r>
              <a:rPr lang="en-US" dirty="0" smtClean="0"/>
              <a:t>Staff trained in safe procedures.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Corresponding Purpose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Employees </a:t>
            </a:r>
            <a:r>
              <a:rPr lang="en-US" i="1" dirty="0" smtClean="0"/>
              <a:t>use </a:t>
            </a:r>
            <a:r>
              <a:rPr lang="en-US" dirty="0" smtClean="0"/>
              <a:t>systems.</a:t>
            </a:r>
          </a:p>
          <a:p>
            <a:r>
              <a:rPr lang="en-US" dirty="0" smtClean="0"/>
              <a:t>Data base successfully implemented.</a:t>
            </a:r>
          </a:p>
          <a:p>
            <a:r>
              <a:rPr lang="en-US" dirty="0" smtClean="0"/>
              <a:t>Staff operates machinery safely.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6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Asking the Four Critical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we trying to accomplish and </a:t>
            </a:r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will we </a:t>
            </a:r>
            <a:r>
              <a:rPr lang="en-US" dirty="0" smtClean="0">
                <a:solidFill>
                  <a:srgbClr val="FF0000"/>
                </a:solidFill>
              </a:rPr>
              <a:t>measure success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other </a:t>
            </a:r>
            <a:r>
              <a:rPr lang="en-US" dirty="0" smtClean="0">
                <a:solidFill>
                  <a:srgbClr val="FF0000"/>
                </a:solidFill>
              </a:rPr>
              <a:t>conditions</a:t>
            </a:r>
            <a:r>
              <a:rPr lang="en-US" dirty="0" smtClean="0"/>
              <a:t> must exist?</a:t>
            </a:r>
          </a:p>
          <a:p>
            <a:r>
              <a:rPr lang="en-US" dirty="0" smtClean="0"/>
              <a:t>How do we </a:t>
            </a:r>
            <a:r>
              <a:rPr lang="en-US" dirty="0" smtClean="0">
                <a:solidFill>
                  <a:srgbClr val="FF0000"/>
                </a:solidFill>
              </a:rPr>
              <a:t>get there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r>
              <a:rPr lang="en-US" i="1" dirty="0" smtClean="0"/>
              <a:t>These four critical questions form the heart of Strategic Project Management.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6886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Embrace “If – Then” thinking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862006"/>
              </p:ext>
            </p:extLst>
          </p:nvPr>
        </p:nvGraphicFramePr>
        <p:xfrm>
          <a:off x="457200" y="2943727"/>
          <a:ext cx="8229600" cy="2703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Planning </a:t>
            </a:r>
            <a:r>
              <a:rPr lang="en-US" sz="1800" dirty="0"/>
              <a:t>involves </a:t>
            </a:r>
            <a:r>
              <a:rPr lang="en-US" sz="1800" dirty="0" smtClean="0"/>
              <a:t>imagining </a:t>
            </a:r>
            <a:r>
              <a:rPr lang="en-US" sz="1800" dirty="0"/>
              <a:t>the future desired conditions and then thinking backwards about the cause and effect steps to get there.</a:t>
            </a:r>
          </a:p>
          <a:p>
            <a:endParaRPr lang="en-US" dirty="0"/>
          </a:p>
        </p:txBody>
      </p:sp>
      <p:sp>
        <p:nvSpPr>
          <p:cNvPr id="8" name="Up Arrow 7"/>
          <p:cNvSpPr/>
          <p:nvPr/>
        </p:nvSpPr>
        <p:spPr>
          <a:xfrm>
            <a:off x="7464231" y="4606799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– Then Logic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Get rich and move to Fiji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Become the “hamster giant”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Breed prize hamsters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Find a mate for Orville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Improve productivity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Have staff use standard procedures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Develop and publish best practices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Identify ineffective practices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2192073" y="4441364"/>
            <a:ext cx="484632" cy="818148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2192073" y="3231981"/>
            <a:ext cx="484632" cy="818148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2234184" y="1842794"/>
            <a:ext cx="484632" cy="818148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6180542" y="1859860"/>
            <a:ext cx="484632" cy="818148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6180542" y="3276584"/>
            <a:ext cx="484632" cy="818148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6180542" y="4573963"/>
            <a:ext cx="484632" cy="818148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FD Template.potx [Read-Only]" id="{F224D3AD-8DDC-4313-9920-59C66C44BBFD}" vid="{F4C2CDFE-DA2C-49D4-9B95-A6A9A2A252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 May WFD Template </Template>
  <TotalTime>265</TotalTime>
  <Words>1249</Words>
  <Application>Microsoft Office PowerPoint</Application>
  <PresentationFormat>On-screen Show (4:3)</PresentationFormat>
  <Paragraphs>241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   Project Management for Everyday Success   Sally Schmall, Organizational Development Manager presented on behalf of Strategic Priority 1 committee</vt:lpstr>
      <vt:lpstr>Smart Start</vt:lpstr>
      <vt:lpstr>6 Dangerous Project Planning Mistakes</vt:lpstr>
      <vt:lpstr>Dangerous Project Planning Mistakes</vt:lpstr>
      <vt:lpstr>Dangerous Project Planning Mistakes</vt:lpstr>
      <vt:lpstr>Aim for Project Purpose</vt:lpstr>
      <vt:lpstr>Asking the Four Critical Questions</vt:lpstr>
      <vt:lpstr>Embrace “If – Then” thinking</vt:lpstr>
      <vt:lpstr>If – Then Logic</vt:lpstr>
      <vt:lpstr> Objectives Trees</vt:lpstr>
      <vt:lpstr>Logical Framework (Log Frame)</vt:lpstr>
      <vt:lpstr>The Log Frame Matrix</vt:lpstr>
      <vt:lpstr>Today’s Workshop Log Frame</vt:lpstr>
      <vt:lpstr>Define and Align Objectives</vt:lpstr>
      <vt:lpstr> Develop Success Measures and Verifications</vt:lpstr>
      <vt:lpstr>Choose Valid Measures</vt:lpstr>
      <vt:lpstr> Adding Verification Makes Measures Trackable</vt:lpstr>
      <vt:lpstr>Choosing Verification</vt:lpstr>
      <vt:lpstr>Assumptions</vt:lpstr>
      <vt:lpstr>Expressing Well Defined Assumptions</vt:lpstr>
      <vt:lpstr>Key Points Review</vt:lpstr>
    </vt:vector>
  </TitlesOfParts>
  <Company>Washtenaw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Schmall,Sally</dc:creator>
  <cp:lastModifiedBy>Benin,Michelle</cp:lastModifiedBy>
  <cp:revision>29</cp:revision>
  <cp:lastPrinted>2014-05-01T13:03:35Z</cp:lastPrinted>
  <dcterms:created xsi:type="dcterms:W3CDTF">2014-05-02T18:46:56Z</dcterms:created>
  <dcterms:modified xsi:type="dcterms:W3CDTF">2015-07-23T17:17:07Z</dcterms:modified>
</cp:coreProperties>
</file>